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80" r:id="rId2"/>
    <p:sldId id="281" r:id="rId3"/>
    <p:sldId id="264" r:id="rId4"/>
    <p:sldId id="258" r:id="rId5"/>
    <p:sldId id="274" r:id="rId6"/>
    <p:sldId id="263" r:id="rId7"/>
    <p:sldId id="275" r:id="rId8"/>
    <p:sldId id="276" r:id="rId9"/>
    <p:sldId id="277" r:id="rId10"/>
    <p:sldId id="278" r:id="rId11"/>
    <p:sldId id="279" r:id="rId12"/>
    <p:sldId id="266" r:id="rId13"/>
    <p:sldId id="267" r:id="rId14"/>
    <p:sldId id="262" r:id="rId15"/>
    <p:sldId id="268" r:id="rId16"/>
    <p:sldId id="269" r:id="rId17"/>
    <p:sldId id="270" r:id="rId18"/>
    <p:sldId id="265" r:id="rId19"/>
    <p:sldId id="271" r:id="rId20"/>
    <p:sldId id="256" r:id="rId21"/>
    <p:sldId id="257" r:id="rId22"/>
    <p:sldId id="272" r:id="rId23"/>
    <p:sldId id="261" r:id="rId24"/>
    <p:sldId id="259" r:id="rId25"/>
    <p:sldId id="260" r:id="rId26"/>
    <p:sldId id="273" r:id="rId27"/>
  </p:sldIdLst>
  <p:sldSz cx="9144000" cy="6858000" type="screen4x3"/>
  <p:notesSz cx="6888163" cy="10020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02/10/2017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9.xml"/><Relationship Id="rId18" Type="http://schemas.openxmlformats.org/officeDocument/2006/relationships/slide" Target="slide11.xml"/><Relationship Id="rId3" Type="http://schemas.openxmlformats.org/officeDocument/2006/relationships/slide" Target="slide14.xml"/><Relationship Id="rId21" Type="http://schemas.openxmlformats.org/officeDocument/2006/relationships/slide" Target="slide23.xml"/><Relationship Id="rId7" Type="http://schemas.openxmlformats.org/officeDocument/2006/relationships/slide" Target="slide16.xml"/><Relationship Id="rId12" Type="http://schemas.openxmlformats.org/officeDocument/2006/relationships/slide" Target="slide8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8.xml"/><Relationship Id="rId5" Type="http://schemas.openxmlformats.org/officeDocument/2006/relationships/slide" Target="slide15.xml"/><Relationship Id="rId15" Type="http://schemas.openxmlformats.org/officeDocument/2006/relationships/slide" Target="slide20.xml"/><Relationship Id="rId23" Type="http://schemas.openxmlformats.org/officeDocument/2006/relationships/slide" Target="slide26.xml"/><Relationship Id="rId10" Type="http://schemas.openxmlformats.org/officeDocument/2006/relationships/slide" Target="slide7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7239000" cy="1143000"/>
          </a:xfrm>
        </p:spPr>
        <p:txBody>
          <a:bodyPr>
            <a:noAutofit/>
          </a:bodyPr>
          <a:lstStyle/>
          <a:p>
            <a:r>
              <a:rPr lang="it-IT" sz="96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Informatica</a:t>
            </a:r>
            <a:endParaRPr lang="it-IT" sz="96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 periferiche di un pc </a:t>
            </a:r>
            <a:br>
              <a:rPr lang="it-IT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it-IT" sz="2400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Monitor o viedo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28599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latin typeface="Book Antiqua" pitchFamily="18" charset="0"/>
              </a:rPr>
              <a:t>Il monitor è una periferica di </a:t>
            </a:r>
            <a:r>
              <a:rPr lang="it-IT" i="1" dirty="0" smtClean="0">
                <a:latin typeface="Book Antiqua" pitchFamily="18" charset="0"/>
              </a:rPr>
              <a:t>output temporaneo, </a:t>
            </a:r>
            <a:r>
              <a:rPr lang="it-IT" dirty="0" smtClean="0">
                <a:latin typeface="Book Antiqua" pitchFamily="18" charset="0"/>
              </a:rPr>
              <a:t>in quanto consente di visualizzare informazioni e diventa interfaccia ogni volta che si esegue un’immissione di dati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it-IT" sz="1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  <a:p>
            <a:pPr>
              <a:buNone/>
            </a:pPr>
            <a:endParaRPr lang="it-IT" sz="2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</p:txBody>
      </p:sp>
      <p:pic>
        <p:nvPicPr>
          <p:cNvPr id="4" name="Immagine 3" descr="j034571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572008"/>
            <a:ext cx="2214578" cy="154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La tastiera</a:t>
            </a:r>
            <a:endParaRPr lang="it-IT" sz="4800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43050"/>
            <a:ext cx="4214842" cy="484632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latin typeface="Book Antiqua" pitchFamily="18" charset="0"/>
              </a:rPr>
              <a:t>La tastiera è un dispositivo di </a:t>
            </a:r>
            <a:r>
              <a:rPr lang="it-IT" i="1" dirty="0" smtClean="0">
                <a:latin typeface="Book Antiqua" pitchFamily="18" charset="0"/>
              </a:rPr>
              <a:t>input</a:t>
            </a:r>
            <a:r>
              <a:rPr lang="it-IT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it-IT" dirty="0" smtClean="0">
                <a:latin typeface="Book Antiqua" pitchFamily="18" charset="0"/>
              </a:rPr>
              <a:t>	Consente di digitare lettere e numeri ed inoltre, di immettere comandi.</a:t>
            </a:r>
            <a:endParaRPr lang="it-IT" dirty="0">
              <a:latin typeface="Book Antiqua" pitchFamily="18" charset="0"/>
            </a:endParaRPr>
          </a:p>
        </p:txBody>
      </p:sp>
      <p:pic>
        <p:nvPicPr>
          <p:cNvPr id="4" name="Immagine 3" descr="j029782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143116"/>
            <a:ext cx="1815084" cy="1422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900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Mouse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200" dirty="0" smtClean="0"/>
              <a:t>Il mouse serve ad inviare comandi al computer.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>
                <a:latin typeface="Book Antiqua" pitchFamily="18" charset="0"/>
              </a:rPr>
              <a:t>È una periferica collegata con la sua coda all’Unità Centrale, oggi anche ad infrarossi come del resto anche la TASTIERA.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Si usa strisciando su di un piano: una pallina posta nella sua parte inferiore muove un puntatore (una freccetta) sello schermo. Può avere 2 o 3 tasti: “cliccando” il suo pulsante di sinistra si danno dei comandi, si disegna o si aprono dei menu nei programmi.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Anche il pulsante di destra è importante: la sua funzione cambia a seconda del programma in cui ci troviamo, ma serve sempre per avere delle funzioni. Il pulsante centrale (scrolling) serve a sveltire la ricerca delle informazioni.</a:t>
            </a:r>
            <a:endParaRPr lang="it-IT" sz="1800" dirty="0">
              <a:latin typeface="Book Antiqua" pitchFamily="18" charset="0"/>
            </a:endParaRPr>
          </a:p>
        </p:txBody>
      </p:sp>
      <p:pic>
        <p:nvPicPr>
          <p:cNvPr id="4" name="Immagine 3" descr="j030005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072074"/>
            <a:ext cx="1802282" cy="1453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/>
          </a:bodyPr>
          <a:lstStyle/>
          <a:p>
            <a:r>
              <a:rPr lang="it-IT" sz="4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 stampante</a:t>
            </a:r>
            <a:endParaRPr lang="it-IT" sz="48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357430"/>
            <a:ext cx="4071966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	</a:t>
            </a:r>
            <a:r>
              <a:rPr lang="it-IT" sz="2400" dirty="0" smtClean="0">
                <a:latin typeface="Book Antiqua" pitchFamily="18" charset="0"/>
              </a:rPr>
              <a:t>La stampante è un dispositivo </a:t>
            </a:r>
            <a:r>
              <a:rPr lang="it-IT" sz="2400" i="1" dirty="0" smtClean="0">
                <a:latin typeface="Book Antiqua" pitchFamily="18" charset="0"/>
              </a:rPr>
              <a:t>output permanente</a:t>
            </a:r>
            <a:r>
              <a:rPr lang="it-IT" sz="2400" dirty="0" smtClean="0">
                <a:latin typeface="Book Antiqua" pitchFamily="18" charset="0"/>
              </a:rPr>
              <a:t>, in quanto consente la riproduzione di ciò che si elabora. Esistono stampanti a getto d’inchiostro, a laser e ad aghi.</a:t>
            </a:r>
            <a:endParaRPr lang="it-IT" sz="2400" dirty="0">
              <a:latin typeface="Book Antiqua" pitchFamily="18" charset="0"/>
            </a:endParaRPr>
          </a:p>
        </p:txBody>
      </p:sp>
      <p:sp>
        <p:nvSpPr>
          <p:cNvPr id="1026" name="printer2"/>
          <p:cNvSpPr>
            <a:spLocks noEditPoints="1" noChangeArrowheads="1"/>
          </p:cNvSpPr>
          <p:nvPr/>
        </p:nvSpPr>
        <p:spPr bwMode="auto">
          <a:xfrm>
            <a:off x="5286380" y="3500438"/>
            <a:ext cx="1809750" cy="904875"/>
          </a:xfrm>
          <a:custGeom>
            <a:avLst/>
            <a:gdLst>
              <a:gd name="T0" fmla="*/ 10673 w 21600"/>
              <a:gd name="T1" fmla="*/ 0 h 21600"/>
              <a:gd name="T2" fmla="*/ 19186 w 21600"/>
              <a:gd name="T3" fmla="*/ 0 h 21600"/>
              <a:gd name="T4" fmla="*/ 21600 w 21600"/>
              <a:gd name="T5" fmla="*/ 4703 h 21600"/>
              <a:gd name="T6" fmla="*/ 21600 w 21600"/>
              <a:gd name="T7" fmla="*/ 10800 h 21600"/>
              <a:gd name="T8" fmla="*/ 21600 w 21600"/>
              <a:gd name="T9" fmla="*/ 16548 h 21600"/>
              <a:gd name="T10" fmla="*/ 18042 w 21600"/>
              <a:gd name="T11" fmla="*/ 21600 h 21600"/>
              <a:gd name="T12" fmla="*/ 10673 w 21600"/>
              <a:gd name="T13" fmla="*/ 21600 h 21600"/>
              <a:gd name="T14" fmla="*/ 3176 w 21600"/>
              <a:gd name="T15" fmla="*/ 21600 h 21600"/>
              <a:gd name="T16" fmla="*/ 0 w 21600"/>
              <a:gd name="T17" fmla="*/ 16548 h 21600"/>
              <a:gd name="T18" fmla="*/ 0 w 21600"/>
              <a:gd name="T19" fmla="*/ 10800 h 21600"/>
              <a:gd name="T20" fmla="*/ 0 w 21600"/>
              <a:gd name="T21" fmla="*/ 4703 h 21600"/>
              <a:gd name="T22" fmla="*/ 2414 w 21600"/>
              <a:gd name="T23" fmla="*/ 0 h 21600"/>
              <a:gd name="T24" fmla="*/ 1397 w 21600"/>
              <a:gd name="T25" fmla="*/ 23298 h 21600"/>
              <a:gd name="T26" fmla="*/ 20266 w 21600"/>
              <a:gd name="T27" fmla="*/ 311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6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 scanner</a:t>
            </a:r>
            <a:endParaRPr lang="it-IT" sz="60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857364"/>
            <a:ext cx="5429288" cy="484632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1800" dirty="0" smtClean="0">
                <a:latin typeface="Book Antiqua" pitchFamily="18" charset="0"/>
              </a:rPr>
              <a:t>E’ una particolare periferica che consente di trasmettere al PC, in forma digitale, un documento scritto o un’immagine (foto, disegni,…). Funziona come una fotocopiatrice e tramite un apposito software elabora sia testi (OCR) che le immagini.</a:t>
            </a:r>
            <a:endParaRPr lang="it-IT" sz="1800" dirty="0">
              <a:latin typeface="Book Antiqua" pitchFamily="18" charset="0"/>
            </a:endParaRPr>
          </a:p>
        </p:txBody>
      </p:sp>
      <p:sp>
        <p:nvSpPr>
          <p:cNvPr id="1027" name="scanner1"/>
          <p:cNvSpPr>
            <a:spLocks noEditPoints="1" noChangeArrowheads="1"/>
          </p:cNvSpPr>
          <p:nvPr/>
        </p:nvSpPr>
        <p:spPr bwMode="auto">
          <a:xfrm>
            <a:off x="5929322" y="2357430"/>
            <a:ext cx="1809750" cy="904875"/>
          </a:xfrm>
          <a:custGeom>
            <a:avLst/>
            <a:gdLst>
              <a:gd name="T0" fmla="*/ 21600 w 21600"/>
              <a:gd name="T1" fmla="*/ 7200 h 21600"/>
              <a:gd name="T2" fmla="*/ 21600 w 21600"/>
              <a:gd name="T3" fmla="*/ 12695 h 21600"/>
              <a:gd name="T4" fmla="*/ 13925 w 21600"/>
              <a:gd name="T5" fmla="*/ 21600 h 21600"/>
              <a:gd name="T6" fmla="*/ 0 w 21600"/>
              <a:gd name="T7" fmla="*/ 11558 h 21600"/>
              <a:gd name="T8" fmla="*/ 0 w 21600"/>
              <a:gd name="T9" fmla="*/ 6063 h 21600"/>
              <a:gd name="T10" fmla="*/ 7456 w 21600"/>
              <a:gd name="T11" fmla="*/ 0 h 21600"/>
              <a:gd name="T12" fmla="*/ 18749 w 21600"/>
              <a:gd name="T13" fmla="*/ 947 h 21600"/>
              <a:gd name="T14" fmla="*/ 1425 w 21600"/>
              <a:gd name="T15" fmla="*/ 23068 h 21600"/>
              <a:gd name="T16" fmla="*/ 20312 w 21600"/>
              <a:gd name="T17" fmla="*/ 3093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21600" y="10800"/>
                </a:lnTo>
                <a:lnTo>
                  <a:pt x="21600" y="12695"/>
                </a:lnTo>
                <a:lnTo>
                  <a:pt x="13925" y="21600"/>
                </a:lnTo>
                <a:lnTo>
                  <a:pt x="10964" y="19326"/>
                </a:lnTo>
                <a:lnTo>
                  <a:pt x="0" y="11558"/>
                </a:lnTo>
                <a:lnTo>
                  <a:pt x="0" y="10800"/>
                </a:lnTo>
                <a:lnTo>
                  <a:pt x="0" y="6063"/>
                </a:lnTo>
                <a:lnTo>
                  <a:pt x="7456" y="0"/>
                </a:lnTo>
                <a:lnTo>
                  <a:pt x="8552" y="568"/>
                </a:lnTo>
                <a:lnTo>
                  <a:pt x="10964" y="568"/>
                </a:lnTo>
                <a:lnTo>
                  <a:pt x="18749" y="947"/>
                </a:lnTo>
                <a:lnTo>
                  <a:pt x="15350" y="4547"/>
                </a:lnTo>
                <a:close/>
              </a:path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13925" y="15347"/>
                </a:lnTo>
                <a:lnTo>
                  <a:pt x="0" y="6063"/>
                </a:lnTo>
                <a:moveTo>
                  <a:pt x="8552" y="568"/>
                </a:moveTo>
                <a:lnTo>
                  <a:pt x="2083" y="6063"/>
                </a:lnTo>
                <a:lnTo>
                  <a:pt x="11951" y="7579"/>
                </a:lnTo>
                <a:lnTo>
                  <a:pt x="15350" y="4547"/>
                </a:lnTo>
                <a:moveTo>
                  <a:pt x="14254" y="5684"/>
                </a:moveTo>
                <a:lnTo>
                  <a:pt x="19078" y="7768"/>
                </a:lnTo>
                <a:lnTo>
                  <a:pt x="13815" y="13074"/>
                </a:lnTo>
                <a:lnTo>
                  <a:pt x="2083" y="6063"/>
                </a:lnTo>
                <a:moveTo>
                  <a:pt x="13925" y="21600"/>
                </a:moveTo>
                <a:lnTo>
                  <a:pt x="13925" y="20463"/>
                </a:lnTo>
                <a:lnTo>
                  <a:pt x="13925" y="16674"/>
                </a:lnTo>
                <a:lnTo>
                  <a:pt x="13925" y="1534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2390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modem</a:t>
            </a:r>
            <a:endParaRPr lang="it-IT" sz="5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11680"/>
            <a:ext cx="4786346" cy="484632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000" dirty="0" smtClean="0">
                <a:latin typeface="Book Antiqua" pitchFamily="18" charset="0"/>
              </a:rPr>
              <a:t>Il modem (MODulatore DEModulore) è un dispositivo che “modula”, cioè converte, il segnale digitale in segnale analogico e viceversa. Infatti, il modem è in grado di tradurre i dati del computer in forma tale da poterli inviare attraverso le linee telefoniche.</a:t>
            </a:r>
            <a:endParaRPr lang="it-IT" dirty="0">
              <a:latin typeface="Book Antiqua" pitchFamily="18" charset="0"/>
            </a:endParaRPr>
          </a:p>
        </p:txBody>
      </p:sp>
      <p:sp>
        <p:nvSpPr>
          <p:cNvPr id="2050" name="modem"/>
          <p:cNvSpPr>
            <a:spLocks noEditPoints="1" noChangeArrowheads="1"/>
          </p:cNvSpPr>
          <p:nvPr/>
        </p:nvSpPr>
        <p:spPr bwMode="auto">
          <a:xfrm>
            <a:off x="5715008" y="2857496"/>
            <a:ext cx="1809750" cy="9144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Alcuni particolari …</a:t>
            </a:r>
            <a:endParaRPr lang="it-IT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000" dirty="0" smtClean="0">
                <a:latin typeface="Book Antiqua" pitchFamily="18" charset="0"/>
              </a:rPr>
              <a:t>Il compito delle </a:t>
            </a:r>
            <a:r>
              <a:rPr lang="it-IT" sz="2000" b="1" dirty="0" smtClean="0">
                <a:latin typeface="Book Antiqua" pitchFamily="18" charset="0"/>
              </a:rPr>
              <a:t>memorie</a:t>
            </a:r>
            <a:r>
              <a:rPr lang="it-IT" sz="2000" dirty="0" smtClean="0">
                <a:latin typeface="Book Antiqua" pitchFamily="18" charset="0"/>
              </a:rPr>
              <a:t> è quello di conservare i dati, le informazioni, i programmi elaborati da un computer. Le modalità di memorizzazione sono diverse ed un computer utilizza in maniera differente i dispositivi di memorizzazione di cui dispone. Un computer generalmente possiede due differenti tipi di memorie: una memoria </a:t>
            </a:r>
            <a:r>
              <a:rPr lang="it-IT" sz="2000" b="1" dirty="0" smtClean="0">
                <a:latin typeface="Book Antiqua" pitchFamily="18" charset="0"/>
              </a:rPr>
              <a:t>permanente</a:t>
            </a:r>
            <a:r>
              <a:rPr lang="it-IT" sz="2000" dirty="0" smtClean="0">
                <a:latin typeface="Book Antiqua" pitchFamily="18" charset="0"/>
              </a:rPr>
              <a:t> o a ‘</a:t>
            </a:r>
            <a:r>
              <a:rPr lang="it-IT" sz="2000" b="1" dirty="0" smtClean="0">
                <a:latin typeface="Book Antiqua" pitchFamily="18" charset="0"/>
              </a:rPr>
              <a:t>lungo termine</a:t>
            </a:r>
            <a:r>
              <a:rPr lang="it-IT" sz="2000" dirty="0" smtClean="0">
                <a:latin typeface="Book Antiqua" pitchFamily="18" charset="0"/>
              </a:rPr>
              <a:t>’una memoria provvisoria, </a:t>
            </a:r>
            <a:r>
              <a:rPr lang="it-IT" sz="2000" b="1" dirty="0" smtClean="0">
                <a:latin typeface="Book Antiqua" pitchFamily="18" charset="0"/>
              </a:rPr>
              <a:t>temporanea</a:t>
            </a:r>
            <a:r>
              <a:rPr lang="it-IT" sz="2000" dirty="0" smtClean="0">
                <a:latin typeface="Book Antiqua" pitchFamily="18" charset="0"/>
              </a:rPr>
              <a:t> cosiddetta a ‘</a:t>
            </a:r>
            <a:r>
              <a:rPr lang="it-IT" sz="2000" b="1" dirty="0" smtClean="0">
                <a:latin typeface="Book Antiqua" pitchFamily="18" charset="0"/>
              </a:rPr>
              <a:t>breve termine</a:t>
            </a:r>
            <a:r>
              <a:rPr lang="it-IT" sz="2000" dirty="0" smtClean="0">
                <a:latin typeface="Book Antiqua" pitchFamily="18" charset="0"/>
              </a:rPr>
              <a:t>’. Queste memorie prendono rispettivamente i nomi di: </a:t>
            </a:r>
            <a:r>
              <a:rPr lang="it-IT" sz="2000" b="1" dirty="0" smtClean="0">
                <a:latin typeface="Book Antiqua" pitchFamily="18" charset="0"/>
              </a:rPr>
              <a:t>memoria centrale </a:t>
            </a:r>
            <a:r>
              <a:rPr lang="it-IT" sz="2000" dirty="0" smtClean="0">
                <a:latin typeface="Book Antiqua" pitchFamily="18" charset="0"/>
              </a:rPr>
              <a:t>e </a:t>
            </a:r>
            <a:r>
              <a:rPr lang="it-IT" sz="2000" b="1" dirty="0" smtClean="0">
                <a:latin typeface="Book Antiqua" pitchFamily="18" charset="0"/>
              </a:rPr>
              <a:t>memorie secondarie</a:t>
            </a:r>
            <a:r>
              <a:rPr lang="it-IT" sz="2000" dirty="0" smtClean="0">
                <a:latin typeface="Book Antiqua" pitchFamily="18" charset="0"/>
              </a:rPr>
              <a:t>.</a:t>
            </a:r>
            <a:endParaRPr lang="it-IT" sz="20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Memoria secondaria: il floppy disk</a:t>
            </a:r>
            <a:endParaRPr lang="it-IT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9416"/>
            <a:ext cx="447199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400" dirty="0" smtClean="0">
                <a:latin typeface="Book Antiqua" pitchFamily="18" charset="0"/>
              </a:rPr>
              <a:t>Chiamato anche </a:t>
            </a:r>
            <a:r>
              <a:rPr lang="it-IT" sz="2400" i="1" dirty="0" smtClean="0">
                <a:latin typeface="Book Antiqua" pitchFamily="18" charset="0"/>
              </a:rPr>
              <a:t>dischetto </a:t>
            </a:r>
            <a:r>
              <a:rPr lang="it-IT" sz="2400" dirty="0" smtClean="0">
                <a:latin typeface="Book Antiqua" pitchFamily="18" charset="0"/>
              </a:rPr>
              <a:t>è un dispositivo rimovibile in cui vengono memorizzati magneticamente i lavori eseguiti al PC. Quelli più usati sono di 3,5” pari ad un capacità di 1,44Mb. Il floppy disk è dotato di una protezione che può essere chiusa o aperta. (finestrella aperta = floppy protetto/ finestrella aperta = floppy modificabile).</a:t>
            </a:r>
            <a:endParaRPr lang="it-IT" sz="2400" dirty="0">
              <a:latin typeface="Book Antiqua" pitchFamily="18" charset="0"/>
            </a:endParaRPr>
          </a:p>
        </p:txBody>
      </p:sp>
      <p:pic>
        <p:nvPicPr>
          <p:cNvPr id="4" name="Immagine 3" descr="j029764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000372"/>
            <a:ext cx="1825142" cy="1628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Memorie secondarie: </a:t>
            </a:r>
            <a:br>
              <a:rPr lang="it-IT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 CD-ROM e i dvd</a:t>
            </a:r>
            <a:endParaRPr lang="it-IT" b="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9416"/>
            <a:ext cx="4543428" cy="484632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1800" dirty="0" smtClean="0">
                <a:latin typeface="Book Antiqua" pitchFamily="18" charset="0"/>
              </a:rPr>
              <a:t>Appartengono sempre alle 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memorie di massa o memorie secondarie </a:t>
            </a:r>
            <a:r>
              <a:rPr lang="it-IT" sz="1800" dirty="0" smtClean="0">
                <a:latin typeface="Book Antiqua" pitchFamily="18" charset="0"/>
              </a:rPr>
              <a:t>(come l’hard disk o disco rigido ed i floppy). I CD-ROM e i DVD sono dei dispositivi di memoria caratterizzati da una capacità molto elevata, grazie alla quale le informazioni, i programmi, i dati presenti nella memoria RAM possono essere memorizzati in modo permanente.</a:t>
            </a:r>
            <a:endParaRPr lang="it-IT" sz="1800" dirty="0">
              <a:latin typeface="Book Antiqua" pitchFamily="18" charset="0"/>
            </a:endParaRPr>
          </a:p>
        </p:txBody>
      </p:sp>
      <p:sp>
        <p:nvSpPr>
          <p:cNvPr id="2050" name="cddrive"/>
          <p:cNvSpPr>
            <a:spLocks noEditPoints="1" noChangeArrowheads="1"/>
          </p:cNvSpPr>
          <p:nvPr/>
        </p:nvSpPr>
        <p:spPr bwMode="auto">
          <a:xfrm>
            <a:off x="5214942" y="2857496"/>
            <a:ext cx="1809750" cy="9048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686 w 21600"/>
              <a:gd name="T9" fmla="*/ 23059 h 21600"/>
              <a:gd name="T10" fmla="*/ 21005 w 21600"/>
              <a:gd name="T11" fmla="*/ 305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1" name="cddrive"/>
          <p:cNvSpPr>
            <a:spLocks noEditPoints="1" noChangeArrowheads="1"/>
          </p:cNvSpPr>
          <p:nvPr/>
        </p:nvSpPr>
        <p:spPr bwMode="auto">
          <a:xfrm>
            <a:off x="6643702" y="2000240"/>
            <a:ext cx="1285884" cy="40480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686 w 21600"/>
              <a:gd name="T9" fmla="*/ 23059 h 21600"/>
              <a:gd name="T10" fmla="*/ 21005 w 21600"/>
              <a:gd name="T11" fmla="*/ 305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6" name="Immagine 5" descr="j029764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786322"/>
            <a:ext cx="1825142" cy="1628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it-IT" cap="none" dirty="0" smtClean="0">
                <a:ln/>
                <a:solidFill>
                  <a:schemeClr val="accent3"/>
                </a:solidFill>
              </a:rPr>
              <a:t>La codifica dei dati</a:t>
            </a:r>
            <a:endParaRPr lang="it-IT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200" dirty="0" smtClean="0">
                <a:latin typeface="Book Antiqua" pitchFamily="18" charset="0"/>
              </a:rPr>
              <a:t>L’elaboratore dei dati richiede l’uso di un sistema di codifica dati. </a:t>
            </a:r>
          </a:p>
          <a:p>
            <a:pPr>
              <a:buNone/>
            </a:pPr>
            <a:r>
              <a:rPr lang="it-IT" sz="2200" dirty="0" smtClean="0">
                <a:latin typeface="Book Antiqua" pitchFamily="18" charset="0"/>
              </a:rPr>
              <a:t>	I circuiti elettrici di un PC trasmettono impulsi elettrici che vengono registrati con un  sistema di codifica in cifre di 1 i di 0. tale sistema (Codifica BCD:Binary Coded Decimale) viene rappresentata da un BIT che è l’unità fondamentale di informazione del PC. Un insieme di 8 bit sta ad indicare un BYTE rappresentare un carattere. I gruppi di 8 bit che assumono di volta in volta il valore di 0 o 1 permettono di ottenere 256 varianti diverse, grazie alle quali i gruppi di 8 bit (1 byte) è in grado di rappresentare tutte le lettere dell’alfabeto latino, minuscole e minuscole, i numeri, i segni di interpunzione, e ancora vari altri simboli. Per esempio la sequenza 01000001 in codice binario viene usata per indicare la lettera A.</a:t>
            </a:r>
            <a:endParaRPr lang="it-IT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71538" y="0"/>
          <a:ext cx="6096000" cy="65836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34754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754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t-IT" dirty="0" smtClean="0"/>
                        <a:t>1 </a:t>
                      </a:r>
                      <a:r>
                        <a:rPr lang="it-IT" dirty="0" smtClean="0">
                          <a:hlinkClick r:id="rId2" action="ppaction://hlinksldjump"/>
                        </a:rPr>
                        <a:t>Che cos’è l’informatica?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 </a:t>
                      </a:r>
                      <a:r>
                        <a:rPr lang="it-IT" dirty="0" smtClean="0">
                          <a:hlinkClick r:id="rId3" action="ppaction://hlinksldjump"/>
                        </a:rPr>
                        <a:t>Lo scanner</a:t>
                      </a:r>
                      <a:endParaRPr lang="it-IT" dirty="0"/>
                    </a:p>
                  </a:txBody>
                  <a:tcPr/>
                </a:tc>
              </a:tr>
              <a:tr h="34754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t-IT" dirty="0" smtClean="0"/>
                        <a:t>2 </a:t>
                      </a:r>
                      <a:r>
                        <a:rPr lang="it-IT" dirty="0" smtClean="0">
                          <a:hlinkClick r:id="rId4" action="ppaction://hlinksldjump"/>
                        </a:rPr>
                        <a:t>Che cos’è un PC?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 </a:t>
                      </a:r>
                      <a:r>
                        <a:rPr lang="it-IT" dirty="0" smtClean="0">
                          <a:hlinkClick r:id="rId5" action="ppaction://hlinksldjump"/>
                        </a:rPr>
                        <a:t>Il modem</a:t>
                      </a:r>
                      <a:endParaRPr lang="it-IT" dirty="0"/>
                    </a:p>
                  </a:txBody>
                  <a:tcPr/>
                </a:tc>
              </a:tr>
              <a:tr h="347546">
                <a:tc>
                  <a:txBody>
                    <a:bodyPr/>
                    <a:lstStyle/>
                    <a:p>
                      <a:r>
                        <a:rPr lang="it-IT" dirty="0" smtClean="0"/>
                        <a:t>3 </a:t>
                      </a:r>
                      <a:r>
                        <a:rPr lang="it-IT" dirty="0" smtClean="0">
                          <a:hlinkClick r:id="rId6" action="ppaction://hlinksldjump"/>
                        </a:rPr>
                        <a:t>Tipi di computer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 </a:t>
                      </a:r>
                      <a:r>
                        <a:rPr lang="it-IT" dirty="0" smtClean="0">
                          <a:hlinkClick r:id="rId7" action="ppaction://hlinksldjump"/>
                        </a:rPr>
                        <a:t>Alcuni particolari …</a:t>
                      </a:r>
                      <a:endParaRPr lang="it-IT" dirty="0"/>
                    </a:p>
                  </a:txBody>
                  <a:tcPr/>
                </a:tc>
              </a:tr>
              <a:tr h="599874">
                <a:tc>
                  <a:txBody>
                    <a:bodyPr/>
                    <a:lstStyle/>
                    <a:p>
                      <a:r>
                        <a:rPr lang="it-IT" dirty="0" smtClean="0"/>
                        <a:t>4 </a:t>
                      </a:r>
                      <a:r>
                        <a:rPr lang="it-IT" dirty="0" smtClean="0">
                          <a:hlinkClick r:id="rId8" action="ppaction://hlinksldjump"/>
                        </a:rPr>
                        <a:t>Le parti del computer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 </a:t>
                      </a:r>
                      <a:r>
                        <a:rPr lang="it-IT" dirty="0" smtClean="0">
                          <a:hlinkClick r:id="rId9" action="ppaction://hlinksldjump"/>
                        </a:rPr>
                        <a:t>Memorie secondarie:</a:t>
                      </a:r>
                      <a:r>
                        <a:rPr lang="it-IT" baseline="0" dirty="0" smtClean="0">
                          <a:hlinkClick r:id="rId9" action="ppaction://hlinksldjump"/>
                        </a:rPr>
                        <a:t> il floppy disk</a:t>
                      </a:r>
                      <a:endParaRPr lang="it-IT" dirty="0"/>
                    </a:p>
                  </a:txBody>
                  <a:tcPr/>
                </a:tc>
              </a:tr>
              <a:tr h="59987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t-IT" dirty="0" smtClean="0"/>
                        <a:t>5 </a:t>
                      </a:r>
                      <a:r>
                        <a:rPr lang="it-IT" dirty="0" smtClean="0">
                          <a:hlinkClick r:id="rId10" action="ppaction://hlinksldjump"/>
                        </a:rPr>
                        <a:t>Componenti principali</a:t>
                      </a:r>
                      <a:r>
                        <a:rPr lang="it-IT" baseline="0" dirty="0" smtClean="0">
                          <a:hlinkClick r:id="rId10" action="ppaction://hlinksldjump"/>
                        </a:rPr>
                        <a:t> di un PC (Unità Centrale)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 </a:t>
                      </a:r>
                      <a:r>
                        <a:rPr lang="it-IT" dirty="0" smtClean="0">
                          <a:hlinkClick r:id="rId11" action="ppaction://hlinksldjump"/>
                        </a:rPr>
                        <a:t>Memorie secondarie: i CD-ROM</a:t>
                      </a:r>
                      <a:r>
                        <a:rPr lang="it-IT" baseline="0" dirty="0" smtClean="0">
                          <a:hlinkClick r:id="rId11" action="ppaction://hlinksldjump"/>
                        </a:rPr>
                        <a:t> e i dati.</a:t>
                      </a:r>
                      <a:endParaRPr lang="it-IT" dirty="0"/>
                    </a:p>
                  </a:txBody>
                  <a:tcPr/>
                </a:tc>
              </a:tr>
              <a:tr h="347546">
                <a:tc>
                  <a:txBody>
                    <a:bodyPr/>
                    <a:lstStyle/>
                    <a:p>
                      <a:r>
                        <a:rPr lang="it-IT" dirty="0" smtClean="0"/>
                        <a:t>6 </a:t>
                      </a:r>
                      <a:r>
                        <a:rPr lang="it-IT" dirty="0" smtClean="0">
                          <a:hlinkClick r:id="rId12" action="ppaction://hlinksldjump"/>
                        </a:rPr>
                        <a:t>Particolari</a:t>
                      </a:r>
                      <a:r>
                        <a:rPr lang="it-IT" baseline="0" dirty="0" smtClean="0">
                          <a:hlinkClick r:id="rId12" action="ppaction://hlinksldjump"/>
                        </a:rPr>
                        <a:t> dell’hardware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 </a:t>
                      </a:r>
                      <a:r>
                        <a:rPr lang="it-IT" dirty="0" smtClean="0">
                          <a:hlinkClick r:id="rId13" action="ppaction://hlinksldjump"/>
                        </a:rPr>
                        <a:t>La codifica dei dati</a:t>
                      </a:r>
                      <a:endParaRPr lang="it-IT" dirty="0"/>
                    </a:p>
                  </a:txBody>
                  <a:tcPr/>
                </a:tc>
              </a:tr>
              <a:tr h="599874">
                <a:tc>
                  <a:txBody>
                    <a:bodyPr/>
                    <a:lstStyle/>
                    <a:p>
                      <a:r>
                        <a:rPr lang="it-IT" dirty="0" smtClean="0"/>
                        <a:t>7 </a:t>
                      </a:r>
                      <a:r>
                        <a:rPr lang="it-IT" dirty="0" smtClean="0">
                          <a:hlinkClick r:id="rId14" action="ppaction://hlinksldjump"/>
                        </a:rPr>
                        <a:t>Le porte: interfaccia di comunicazione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 </a:t>
                      </a:r>
                      <a:r>
                        <a:rPr lang="it-IT" dirty="0" smtClean="0">
                          <a:hlinkClick r:id="rId15" action="ppaction://hlinksldjump"/>
                        </a:rPr>
                        <a:t>Il Megabyte</a:t>
                      </a:r>
                      <a:endParaRPr lang="it-IT" dirty="0"/>
                    </a:p>
                  </a:txBody>
                  <a:tcPr/>
                </a:tc>
              </a:tr>
              <a:tr h="599874">
                <a:tc>
                  <a:txBody>
                    <a:bodyPr/>
                    <a:lstStyle/>
                    <a:p>
                      <a:r>
                        <a:rPr lang="it-IT" dirty="0" smtClean="0"/>
                        <a:t>8 </a:t>
                      </a:r>
                      <a:r>
                        <a:rPr lang="it-IT" dirty="0" smtClean="0">
                          <a:hlinkClick r:id="rId16" action="ppaction://hlinksldjump"/>
                        </a:rPr>
                        <a:t>Le periferiche di un PC (monitor o video)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 </a:t>
                      </a:r>
                      <a:r>
                        <a:rPr lang="it-IT" dirty="0" smtClean="0">
                          <a:hlinkClick r:id="rId17" action="ppaction://hlinksldjump"/>
                        </a:rPr>
                        <a:t>Il Gigabyte</a:t>
                      </a:r>
                      <a:endParaRPr lang="it-IT" dirty="0"/>
                    </a:p>
                  </a:txBody>
                  <a:tcPr/>
                </a:tc>
              </a:tr>
              <a:tr h="347546">
                <a:tc>
                  <a:txBody>
                    <a:bodyPr/>
                    <a:lstStyle/>
                    <a:p>
                      <a:r>
                        <a:rPr lang="it-IT" dirty="0" smtClean="0"/>
                        <a:t>9 </a:t>
                      </a:r>
                      <a:r>
                        <a:rPr lang="it-IT" dirty="0" smtClean="0">
                          <a:hlinkClick r:id="rId18" action="ppaction://hlinksldjump"/>
                        </a:rPr>
                        <a:t>La tastiera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 </a:t>
                      </a:r>
                      <a:r>
                        <a:rPr lang="it-IT" dirty="0" smtClean="0">
                          <a:hlinkClick r:id="rId19" action="ppaction://hlinksldjump"/>
                        </a:rPr>
                        <a:t>Il software</a:t>
                      </a:r>
                      <a:endParaRPr lang="it-IT" dirty="0"/>
                    </a:p>
                  </a:txBody>
                  <a:tcPr/>
                </a:tc>
              </a:tr>
              <a:tr h="1078283">
                <a:tc>
                  <a:txBody>
                    <a:bodyPr/>
                    <a:lstStyle/>
                    <a:p>
                      <a:r>
                        <a:rPr lang="it-IT" dirty="0" smtClean="0"/>
                        <a:t>10 </a:t>
                      </a:r>
                      <a:r>
                        <a:rPr lang="it-IT" dirty="0" smtClean="0">
                          <a:hlinkClick r:id="rId20" action="ppaction://hlinksldjump"/>
                        </a:rPr>
                        <a:t>Il mouse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 </a:t>
                      </a:r>
                      <a:r>
                        <a:rPr lang="it-IT" dirty="0" smtClean="0">
                          <a:hlinkClick r:id="rId21" action="ppaction://hlinksldjump"/>
                        </a:rPr>
                        <a:t>Due</a:t>
                      </a:r>
                      <a:r>
                        <a:rPr lang="it-IT" baseline="0" dirty="0" smtClean="0">
                          <a:hlinkClick r:id="rId21" action="ppaction://hlinksldjump"/>
                        </a:rPr>
                        <a:t> categorie di software ( software applicativo, Sistema operativo)</a:t>
                      </a:r>
                      <a:endParaRPr lang="it-IT" dirty="0"/>
                    </a:p>
                  </a:txBody>
                  <a:tcPr/>
                </a:tc>
              </a:tr>
              <a:tr h="580614">
                <a:tc>
                  <a:txBody>
                    <a:bodyPr/>
                    <a:lstStyle/>
                    <a:p>
                      <a:r>
                        <a:rPr lang="it-IT" dirty="0" smtClean="0"/>
                        <a:t>11 </a:t>
                      </a:r>
                      <a:r>
                        <a:rPr lang="it-IT" dirty="0" smtClean="0">
                          <a:hlinkClick r:id="rId22" action="ppaction://hlinksldjump"/>
                        </a:rPr>
                        <a:t>La stampante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 </a:t>
                      </a:r>
                      <a:r>
                        <a:rPr lang="it-IT" dirty="0" smtClean="0">
                          <a:hlinkClick r:id="rId23" action="ppaction://hlinksldjump"/>
                        </a:rPr>
                        <a:t>I</a:t>
                      </a:r>
                      <a:r>
                        <a:rPr lang="it-IT" baseline="0" dirty="0" smtClean="0">
                          <a:hlinkClick r:id="rId23" action="ppaction://hlinksldjump"/>
                        </a:rPr>
                        <a:t> sistemi operativi più noti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it-IT" cap="none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Il Megabyte</a:t>
            </a:r>
            <a:endParaRPr lang="it-IT" cap="none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Book Antiqua" pitchFamily="18" charset="0"/>
              </a:rPr>
              <a:t>Il megabyte è costituito da 1.048.576 bytes (1024 Kilobyte).</a:t>
            </a:r>
          </a:p>
          <a:p>
            <a:r>
              <a:rPr lang="it-IT" dirty="0" smtClean="0">
                <a:latin typeface="Book Antiqua" pitchFamily="18" charset="0"/>
              </a:rPr>
              <a:t>Per fare une esempio concreto 1 MB corrisponde a 1000 pagine di testo.</a:t>
            </a:r>
          </a:p>
          <a:p>
            <a:r>
              <a:rPr lang="it-IT" dirty="0" smtClean="0">
                <a:latin typeface="Book Antiqua" pitchFamily="18" charset="0"/>
              </a:rPr>
              <a:t>Un  Megabyte (MB) è utilizzato per misurare la capacità di memoria di un disco o della memoria principale.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348" y="0"/>
            <a:ext cx="9024950" cy="1143000"/>
          </a:xfrm>
        </p:spPr>
        <p:txBody>
          <a:bodyPr>
            <a:normAutofit/>
          </a:bodyPr>
          <a:lstStyle/>
          <a:p>
            <a:r>
              <a:rPr lang="it-IT" sz="60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doni MT" pitchFamily="18" charset="0"/>
              </a:rPr>
              <a:t>Il Gigabyte</a:t>
            </a:r>
            <a:endParaRPr lang="it-IT" sz="6000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428736"/>
            <a:ext cx="6072198" cy="4954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	Il gigabyte è il multiplo successivo al Megabyte.</a:t>
            </a:r>
          </a:p>
          <a:p>
            <a:pPr>
              <a:buNone/>
            </a:pPr>
            <a:r>
              <a:rPr lang="it-IT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	La capacità di memoria di molte unità odierne di memorizzazione, come l’hard disk, si misura in gigabyte.</a:t>
            </a:r>
            <a:endParaRPr lang="it-IT" sz="2400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239000" cy="1143000"/>
          </a:xfrm>
        </p:spPr>
        <p:txBody>
          <a:bodyPr>
            <a:normAutofit/>
          </a:bodyPr>
          <a:lstStyle/>
          <a:p>
            <a:r>
              <a:rPr lang="it-IT" sz="4800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Il software</a:t>
            </a:r>
            <a:endParaRPr lang="it-IT" sz="4800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400" dirty="0" smtClean="0">
                <a:latin typeface="Book Antiqua" pitchFamily="18" charset="0"/>
              </a:rPr>
              <a:t>Il termine </a:t>
            </a:r>
            <a:r>
              <a:rPr lang="it-IT" sz="2400" b="1" dirty="0" smtClean="0">
                <a:latin typeface="Book Antiqua" pitchFamily="18" charset="0"/>
              </a:rPr>
              <a:t>software</a:t>
            </a:r>
            <a:r>
              <a:rPr lang="it-IT" sz="2400" dirty="0" smtClean="0">
                <a:latin typeface="Book Antiqua" pitchFamily="18" charset="0"/>
              </a:rPr>
              <a:t>, è utilizzato per indicare la parte immateriale del computer in opposizione a quella fisica definita hardware. I diversi programmi usati per far funzionare il computer ed i dispositivi ad esso collegati sono software.</a:t>
            </a:r>
            <a:endParaRPr lang="it-IT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Due categorie di software</a:t>
            </a:r>
            <a:endParaRPr lang="it-IT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9416"/>
            <a:ext cx="5043494" cy="36055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latin typeface="Arial Rounded MT Bold" pitchFamily="34" charset="0"/>
              </a:rPr>
              <a:t>	</a:t>
            </a:r>
            <a:r>
              <a:rPr lang="it-IT" sz="1800" dirty="0" smtClean="0">
                <a:latin typeface="Book Antiqua" pitchFamily="18" charset="0"/>
              </a:rPr>
              <a:t>Il 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software di sistema </a:t>
            </a:r>
            <a:r>
              <a:rPr lang="it-IT" sz="1800" dirty="0" smtClean="0">
                <a:latin typeface="Book Antiqua" pitchFamily="18" charset="0"/>
              </a:rPr>
              <a:t>e il 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software applicativo</a:t>
            </a:r>
            <a:r>
              <a:rPr lang="it-IT" sz="1800" dirty="0" smtClean="0">
                <a:latin typeface="Book Antiqua" pitchFamily="18" charset="0"/>
              </a:rPr>
              <a:t>. Si può dire che il 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software di sistema </a:t>
            </a:r>
            <a:r>
              <a:rPr lang="it-IT" sz="1800" dirty="0" smtClean="0">
                <a:latin typeface="Book Antiqua" pitchFamily="18" charset="0"/>
              </a:rPr>
              <a:t>serve alla macchina per funzionare, mentre il 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software applicativo </a:t>
            </a:r>
            <a:r>
              <a:rPr lang="it-IT" sz="1800" dirty="0" smtClean="0">
                <a:latin typeface="Book Antiqua" pitchFamily="18" charset="0"/>
              </a:rPr>
              <a:t>serve all’utente per lavorare.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Fa parte del software si sistema il 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sistema operativo</a:t>
            </a:r>
            <a:r>
              <a:rPr lang="it-IT" sz="1800" dirty="0" smtClean="0">
                <a:latin typeface="Book Antiqua" pitchFamily="18" charset="0"/>
              </a:rPr>
              <a:t>, un gruppo di programmi che gestisce il funzionamento di base del computer.</a:t>
            </a:r>
            <a:endParaRPr lang="it-IT" sz="1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857232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latin typeface="Arial Rounded MT Bold" pitchFamily="34" charset="0"/>
              </a:rPr>
              <a:t>	</a:t>
            </a:r>
            <a:r>
              <a:rPr lang="it-IT" sz="1800" dirty="0" smtClean="0">
                <a:latin typeface="Book Antiqua" pitchFamily="18" charset="0"/>
              </a:rPr>
              <a:t>Il software applicativo consiste nei programmi che svolgono il lavoro reale per gli utenti finali. 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Un esempio di software applicativo è il pacchetto Office che racchiude in sé:</a:t>
            </a:r>
          </a:p>
          <a:p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Word</a:t>
            </a:r>
            <a:r>
              <a:rPr lang="it-IT" sz="1800" b="1" dirty="0" smtClean="0">
                <a:latin typeface="Book Antiqua" pitchFamily="18" charset="0"/>
              </a:rPr>
              <a:t> </a:t>
            </a:r>
            <a:r>
              <a:rPr lang="it-IT" sz="1800" dirty="0" smtClean="0">
                <a:latin typeface="Book Antiqua" pitchFamily="18" charset="0"/>
              </a:rPr>
              <a:t>per l’elaborazione testi;</a:t>
            </a:r>
          </a:p>
          <a:p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Excel</a:t>
            </a:r>
            <a:r>
              <a:rPr lang="it-IT" sz="1800" b="1" dirty="0" smtClean="0">
                <a:latin typeface="Book Antiqua" pitchFamily="18" charset="0"/>
              </a:rPr>
              <a:t> </a:t>
            </a:r>
            <a:r>
              <a:rPr lang="it-IT" sz="1800" dirty="0" smtClean="0">
                <a:latin typeface="Book Antiqua" pitchFamily="18" charset="0"/>
              </a:rPr>
              <a:t>per creare fogli elettronici;</a:t>
            </a:r>
          </a:p>
          <a:p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Access</a:t>
            </a:r>
            <a:r>
              <a:rPr lang="it-IT" sz="1800" dirty="0" smtClean="0">
                <a:latin typeface="Book Antiqua" pitchFamily="18" charset="0"/>
              </a:rPr>
              <a:t> usato per la gestione dei database.</a:t>
            </a:r>
          </a:p>
          <a:p>
            <a:pPr>
              <a:buNone/>
            </a:pPr>
            <a:endParaRPr lang="it-IT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Questi programmi non possono lavorare in maniera autonoma ed indipendente rispetto al software di sistema.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428736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latin typeface="Arial Rounded MT Bold" pitchFamily="34" charset="0"/>
              </a:rPr>
              <a:t>	</a:t>
            </a:r>
            <a:r>
              <a:rPr lang="it-IT" sz="1800" dirty="0" smtClean="0">
                <a:latin typeface="Book Antiqua" pitchFamily="18" charset="0"/>
              </a:rPr>
              <a:t>Il 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sistema operativo </a:t>
            </a:r>
            <a:r>
              <a:rPr lang="it-IT" sz="1800" dirty="0" smtClean="0">
                <a:latin typeface="Book Antiqua" pitchFamily="18" charset="0"/>
              </a:rPr>
              <a:t>è il più importante software o “insieme di programmi” presente sul computer. Qualsiasi computer, per poter lavorare, necessita di un sistema operativo. 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Il suo ruolo è quello di provvedere alla gestione delle principale componenti del computer (elaboratore, disco fisso, tastiera, monitor, stampante, etc.), rendendo così possibile l’utilizzazione di qualsiasi software.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Il sistema operativo è l’interfaccia attraverso la quale vengono inseriti tutti i dati necessari per eseguire le operazioni cui il computer è preposto.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 sistemi operativi più noti.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400" dirty="0" smtClean="0">
                <a:latin typeface="Book Antiqua" pitchFamily="18" charset="0"/>
              </a:rPr>
              <a:t>MS DOS (Microsoft Disk Operating System) era largamente diffuso sino alla nascita di Windows, che ha preso il suo posto.</a:t>
            </a:r>
          </a:p>
          <a:p>
            <a:pPr>
              <a:buNone/>
            </a:pPr>
            <a:r>
              <a:rPr lang="it-IT" sz="2400" dirty="0" smtClean="0">
                <a:latin typeface="Book Antiqua" pitchFamily="18" charset="0"/>
              </a:rPr>
              <a:t>	Non è dotato di un’interfaccia grafica e, quindi, non è di facile utilizzo;</a:t>
            </a:r>
          </a:p>
          <a:p>
            <a:pPr>
              <a:buNone/>
            </a:pPr>
            <a:r>
              <a:rPr lang="it-IT" sz="2400" dirty="0" smtClean="0">
                <a:latin typeface="Book Antiqua" pitchFamily="18" charset="0"/>
              </a:rPr>
              <a:t>	Windows che è senza dubbio il sistema operativo più largamente adoperato;</a:t>
            </a:r>
          </a:p>
          <a:p>
            <a:pPr>
              <a:buNone/>
            </a:pPr>
            <a:r>
              <a:rPr lang="it-IT" sz="2400" dirty="0" smtClean="0">
                <a:latin typeface="Book Antiqua" pitchFamily="18" charset="0"/>
              </a:rPr>
              <a:t>	MacOS della Apple, per i computer MacIntosh e PowerPC.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357430"/>
            <a:ext cx="7143800" cy="2286016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1800" dirty="0" smtClean="0">
                <a:latin typeface="Book Antiqua" pitchFamily="18" charset="0"/>
              </a:rPr>
              <a:t>L’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informatica</a:t>
            </a:r>
            <a:r>
              <a:rPr lang="it-IT" sz="1800" dirty="0" smtClean="0">
                <a:latin typeface="Book Antiqua" pitchFamily="18" charset="0"/>
              </a:rPr>
              <a:t> è la scienze che segue l’elaboratore delle informazioni. Per informazione s’intende qualsiasi dato scritto in numeri o in lettere.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L’</a:t>
            </a:r>
            <a:r>
              <a:rPr lang="it-IT" sz="1800" b="1" dirty="0" smtClean="0">
                <a:solidFill>
                  <a:schemeClr val="tx2"/>
                </a:solidFill>
                <a:latin typeface="Book Antiqua" pitchFamily="18" charset="0"/>
              </a:rPr>
              <a:t>informatica</a:t>
            </a:r>
            <a:r>
              <a:rPr lang="it-IT" sz="1800" dirty="0" smtClean="0">
                <a:latin typeface="Book Antiqua" pitchFamily="18" charset="0"/>
              </a:rPr>
              <a:t>, attraverso l’elaboratore delle informazioni o conoscenze permette gli uomini di comunicare più agevolmente tra loro. </a:t>
            </a:r>
            <a:endParaRPr lang="it-IT" sz="1800" dirty="0">
              <a:latin typeface="Book Antiqua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214290"/>
            <a:ext cx="79295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Che cos’è l’informatica?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0"/>
            <a:ext cx="7643866" cy="1428728"/>
          </a:xfrm>
        </p:spPr>
        <p:txBody>
          <a:bodyPr>
            <a:normAutofit/>
          </a:bodyPr>
          <a:lstStyle/>
          <a:p>
            <a:r>
              <a:rPr lang="it-IT" sz="6000" dirty="0" smtClean="0"/>
              <a:t>Che cos’è un PC ?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643050"/>
            <a:ext cx="4786346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latin typeface="Arial Rounded MT Bold" pitchFamily="34" charset="0"/>
              </a:rPr>
              <a:t>	</a:t>
            </a:r>
            <a:r>
              <a:rPr lang="it-IT" sz="1800" dirty="0" smtClean="0">
                <a:latin typeface="Book Antiqua" pitchFamily="18" charset="0"/>
              </a:rPr>
              <a:t>E’ un piccolo computer da tavolo o portatile, adatto all’utilizzo di una persona alla volta. Il PC è anche chiamato Home Computer, cioè computer per casa. Ormai viene utilizzato ovunque (uffici, casa, scuola..) e serve per calcolare e memorizzare dati, per studiare e vedere immagini, per disegnare, progettare, per sentire e comporre brani musicali ed ancora, per giocare.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j034573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928802"/>
            <a:ext cx="2152498" cy="179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186634" cy="962998"/>
          </a:xfrm>
        </p:spPr>
        <p:txBody>
          <a:bodyPr>
            <a:normAutofit/>
          </a:bodyPr>
          <a:lstStyle/>
          <a:p>
            <a:r>
              <a:rPr lang="it-IT" sz="4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Tipi di computer</a:t>
            </a:r>
            <a:endParaRPr lang="it-IT" sz="48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accent2"/>
                </a:solidFill>
                <a:latin typeface="Book Antiqua" pitchFamily="18" charset="0"/>
              </a:rPr>
              <a:t>MAINFRAME</a:t>
            </a:r>
            <a:r>
              <a:rPr lang="it-IT" sz="2400" dirty="0" smtClean="0">
                <a:latin typeface="Book Antiqua" pitchFamily="18" charset="0"/>
              </a:rPr>
              <a:t> (grosso elaboratore) tipico modello degli inizi della tecnologia informatica (anni70-anni’80)</a:t>
            </a:r>
          </a:p>
          <a:p>
            <a:r>
              <a:rPr lang="it-IT" sz="2400" b="1" dirty="0" smtClean="0">
                <a:solidFill>
                  <a:schemeClr val="accent2"/>
                </a:solidFill>
                <a:latin typeface="Book Antiqua" pitchFamily="18" charset="0"/>
              </a:rPr>
              <a:t>MINI COMPUTER </a:t>
            </a:r>
            <a:r>
              <a:rPr lang="it-IT" sz="2400" dirty="0" smtClean="0">
                <a:latin typeface="Book Antiqua" pitchFamily="18" charset="0"/>
              </a:rPr>
              <a:t>(piccolo elaboratore) oggi comunemente chiamato Personal Computer</a:t>
            </a:r>
          </a:p>
          <a:p>
            <a:r>
              <a:rPr lang="it-IT" sz="2400" b="1" dirty="0" smtClean="0">
                <a:solidFill>
                  <a:schemeClr val="accent2"/>
                </a:solidFill>
                <a:latin typeface="Book Antiqua" pitchFamily="18" charset="0"/>
              </a:rPr>
              <a:t>NETWORK COMPUTER </a:t>
            </a:r>
            <a:r>
              <a:rPr lang="it-IT" sz="2400" dirty="0" smtClean="0">
                <a:latin typeface="Book Antiqua" pitchFamily="18" charset="0"/>
              </a:rPr>
              <a:t>(computer in rete)</a:t>
            </a:r>
          </a:p>
          <a:p>
            <a:r>
              <a:rPr lang="it-IT" sz="2400" b="1" dirty="0" smtClean="0">
                <a:solidFill>
                  <a:schemeClr val="accent2"/>
                </a:solidFill>
                <a:latin typeface="Book Antiqua" pitchFamily="18" charset="0"/>
              </a:rPr>
              <a:t>LAPTOP COMPUTER </a:t>
            </a:r>
            <a:r>
              <a:rPr lang="it-IT" sz="2400" dirty="0" smtClean="0">
                <a:latin typeface="Book Antiqua" pitchFamily="18" charset="0"/>
              </a:rPr>
              <a:t>personal computer portatile con un peso inferiore a 1,5 Kg con piccolo display a cristalli liquidi.</a:t>
            </a:r>
            <a:endParaRPr lang="it-IT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239000" cy="1143000"/>
          </a:xfrm>
        </p:spPr>
        <p:txBody>
          <a:bodyPr>
            <a:normAutofit/>
          </a:bodyPr>
          <a:lstStyle/>
          <a:p>
            <a:r>
              <a:rPr lang="it-IT" sz="4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 parti del PC</a:t>
            </a:r>
            <a:endParaRPr lang="it-IT" sz="4800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9416"/>
            <a:ext cx="618650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HARDAWARE</a:t>
            </a:r>
            <a:r>
              <a:rPr lang="it-IT" sz="1800" dirty="0" smtClean="0">
                <a:latin typeface="Book Antiqua" pitchFamily="18" charset="0"/>
              </a:rPr>
              <a:t> (Hard= duro+ ware= prodotto) indica la parte fisica del PC, cioè il materiale elettrico e </a:t>
            </a:r>
            <a:r>
              <a:rPr lang="it-IT" sz="1800" dirty="0" smtClean="0">
                <a:latin typeface="Book Antiqua" pitchFamily="18" charset="0"/>
              </a:rPr>
              <a:t>meccanico</a:t>
            </a:r>
          </a:p>
          <a:p>
            <a:pPr>
              <a:buNone/>
            </a:pPr>
            <a:endParaRPr lang="it-IT" sz="1800" dirty="0">
              <a:latin typeface="Book Antiqua" pitchFamily="18" charset="0"/>
            </a:endParaRPr>
          </a:p>
          <a:p>
            <a:pPr>
              <a:buNone/>
            </a:pPr>
            <a:endParaRPr lang="it-IT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it-IT" sz="18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SOFTWARE</a:t>
            </a:r>
            <a:r>
              <a:rPr lang="it-IT" sz="1800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it-IT" sz="1800" dirty="0" smtClean="0">
                <a:latin typeface="Book Antiqua" pitchFamily="18" charset="0"/>
              </a:rPr>
              <a:t>(soft = leggero + ware..) indica la parte invisibile del PC, cioè i programmi (sistema operativo + programmi applicativi) che permettono il funzionamento.</a:t>
            </a:r>
            <a:endParaRPr lang="it-IT" sz="1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Componenti principali di un PC</a:t>
            </a:r>
            <a:br>
              <a:rPr lang="it-IT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2700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Unità centrale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>
                <a:latin typeface="Book Antiqua" pitchFamily="18" charset="0"/>
              </a:rPr>
              <a:t>Chiamata </a:t>
            </a:r>
            <a:r>
              <a:rPr lang="it-IT" sz="1800" b="1" dirty="0" smtClean="0">
                <a:latin typeface="Book Antiqua" pitchFamily="18" charset="0"/>
              </a:rPr>
              <a:t>DESKTOP</a:t>
            </a:r>
            <a:r>
              <a:rPr lang="it-IT" sz="1800" dirty="0" smtClean="0">
                <a:latin typeface="Book Antiqua" pitchFamily="18" charset="0"/>
              </a:rPr>
              <a:t> se in posizione orizzontale oppure MINITOWER se in posizione verticale.</a:t>
            </a:r>
          </a:p>
          <a:p>
            <a:pPr>
              <a:buNone/>
            </a:pPr>
            <a:r>
              <a:rPr lang="it-IT" sz="1800" dirty="0" smtClean="0">
                <a:latin typeface="Book Antiqua" pitchFamily="18" charset="0"/>
              </a:rPr>
              <a:t>	Nell’unità centrale sono contenuti:</a:t>
            </a:r>
          </a:p>
          <a:p>
            <a:r>
              <a:rPr lang="it-IT" sz="1800" dirty="0" smtClean="0">
                <a:latin typeface="Book Antiqua" pitchFamily="18" charset="0"/>
              </a:rPr>
              <a:t>Il disco rigido o Hard Disk;</a:t>
            </a:r>
          </a:p>
          <a:p>
            <a:r>
              <a:rPr lang="it-IT" sz="1800" dirty="0" smtClean="0">
                <a:latin typeface="Book Antiqua" pitchFamily="18" charset="0"/>
              </a:rPr>
              <a:t>Le memorie RAM (memoria temporanea di lavoro)- ROM (Memoria di solo lettura-programmi necessari al funzionamento)- Cache (memoria di transito serve per aumentare le prestazioni del computer) ed il Microprocessore (Microchip) o CPU (Central Processing Unit= Unità Centrale di Elaborazione);</a:t>
            </a:r>
          </a:p>
          <a:p>
            <a:r>
              <a:rPr lang="it-IT" sz="1800" dirty="0" smtClean="0">
                <a:latin typeface="Book Antiqua" pitchFamily="18" charset="0"/>
              </a:rPr>
              <a:t>Altre schede (scheda video, scheda audio, etc..);</a:t>
            </a:r>
          </a:p>
          <a:p>
            <a:r>
              <a:rPr lang="it-IT" sz="1800" dirty="0" smtClean="0">
                <a:latin typeface="Book Antiqua" pitchFamily="18" charset="0"/>
              </a:rPr>
              <a:t>Le unità o drive per leggere dischetti e CD-ROM.</a:t>
            </a:r>
            <a:endParaRPr lang="it-IT" sz="1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Particolari dell’hardware</a:t>
            </a:r>
            <a:endParaRPr lang="it-IT" sz="4400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ALIMENTATORE</a:t>
            </a:r>
            <a:r>
              <a:rPr lang="it-IT" sz="1400" dirty="0" smtClean="0">
                <a:latin typeface="Book Antiqua" pitchFamily="18" charset="0"/>
              </a:rPr>
              <a:t>: trasforma la corrente da 220 volt a 12 volt per alimentare la scheda madre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SCHEDA MADRE</a:t>
            </a:r>
            <a:r>
              <a:rPr lang="it-IT" sz="1400" dirty="0" smtClean="0">
                <a:latin typeface="Book Antiqua" pitchFamily="18" charset="0"/>
              </a:rPr>
              <a:t>: è la piastra che collega tutte le periferiche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HARD DISK</a:t>
            </a:r>
            <a:r>
              <a:rPr lang="it-IT" sz="1400" dirty="0" smtClean="0">
                <a:latin typeface="Book Antiqua" pitchFamily="18" charset="0"/>
              </a:rPr>
              <a:t>: è la memoria di massa del computer dove vengono archiviati tutti i dati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SCHEDA VIDEO</a:t>
            </a:r>
            <a:r>
              <a:rPr lang="it-IT" sz="1400" dirty="0" smtClean="0">
                <a:latin typeface="Book Antiqua" pitchFamily="18" charset="0"/>
              </a:rPr>
              <a:t>: è la scheda periferica che permette di collegare il Monitor al computer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SCHEDA AUDIO</a:t>
            </a:r>
            <a:r>
              <a:rPr lang="it-IT" sz="1400" dirty="0" smtClean="0">
                <a:latin typeface="Book Antiqua" pitchFamily="18" charset="0"/>
              </a:rPr>
              <a:t>: è la scheda periferica che permette di ascoltare suoni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 CPU</a:t>
            </a:r>
            <a:r>
              <a:rPr lang="it-IT" sz="1400" dirty="0" smtClean="0">
                <a:latin typeface="Book Antiqua" pitchFamily="18" charset="0"/>
              </a:rPr>
              <a:t>: (processore- “cuore” del computer): determina la velocità e potenza del PC. La CPU (unità centrale di elaborazione dati)è formata dall’ALU (unità aritmetico-logica che esegue la conversione matematica del sistema binario) e dal CU (unità che esegue il controllo di tutte le fasi di funzionamento del PC)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RAM</a:t>
            </a:r>
            <a:r>
              <a:rPr lang="it-IT" sz="1400" dirty="0" smtClean="0">
                <a:latin typeface="Book Antiqua" pitchFamily="18" charset="0"/>
              </a:rPr>
              <a:t> (memoria di accesso casuale): è la memoria che conserva il lavoro che l’utente sta elaborando (dimentica tutto quando si spegne il pc)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it-IT" sz="1400" b="1" dirty="0" smtClean="0">
                <a:latin typeface="Book Antiqua" pitchFamily="18" charset="0"/>
              </a:rPr>
              <a:t>ROM</a:t>
            </a:r>
            <a:r>
              <a:rPr lang="it-IT" sz="1400" dirty="0" smtClean="0">
                <a:latin typeface="Book Antiqua" pitchFamily="18" charset="0"/>
              </a:rPr>
              <a:t>: che permette di leggere, cancellare e scrivere informazioni registrate in modo permanente in relazione anche ai programmi applicativi</a:t>
            </a:r>
            <a:endParaRPr lang="it-IT" sz="1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 porte: interfaccia di comunicazione</a:t>
            </a:r>
            <a:endParaRPr lang="it-IT" sz="3600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Book Antiqua" pitchFamily="18" charset="0"/>
              </a:rPr>
              <a:t>Le porte sono ubicate generalmente nella parte posteriore del computer. I PC hanno diversi tipi di porte:</a:t>
            </a:r>
          </a:p>
          <a:p>
            <a:pPr algn="ctr">
              <a:buNone/>
            </a:pPr>
            <a:r>
              <a:rPr lang="it-IT" b="1" dirty="0" smtClean="0">
                <a:latin typeface="Book Antiqua" pitchFamily="18" charset="0"/>
              </a:rPr>
              <a:t>Parallela - Seriale – SCSI</a:t>
            </a:r>
          </a:p>
          <a:p>
            <a:pPr>
              <a:buNone/>
            </a:pPr>
            <a:r>
              <a:rPr lang="it-IT" dirty="0" smtClean="0">
                <a:latin typeface="Book Antiqua" pitchFamily="18" charset="0"/>
              </a:rPr>
              <a:t>Lo standard della configurazione di un PC prevede di norma la presenza di una porta seriale e di una porta parallela.</a:t>
            </a:r>
            <a:endParaRPr lang="it-IT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568</Words>
  <Application>Microsoft Office PowerPoint</Application>
  <PresentationFormat>Presentazione su schermo (4:3)</PresentationFormat>
  <Paragraphs>111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4" baseType="lpstr">
      <vt:lpstr>Arial Unicode MS</vt:lpstr>
      <vt:lpstr>Arial Rounded MT Bold</vt:lpstr>
      <vt:lpstr>Bodoni MT</vt:lpstr>
      <vt:lpstr>Book Antiqua</vt:lpstr>
      <vt:lpstr>Trebuchet MS</vt:lpstr>
      <vt:lpstr>Wingdings</vt:lpstr>
      <vt:lpstr>Wingdings 2</vt:lpstr>
      <vt:lpstr>Mito</vt:lpstr>
      <vt:lpstr>Informatica</vt:lpstr>
      <vt:lpstr>Presentazione standard di PowerPoint</vt:lpstr>
      <vt:lpstr>Presentazione standard di PowerPoint</vt:lpstr>
      <vt:lpstr>Che cos’è un PC ?</vt:lpstr>
      <vt:lpstr>Tipi di computer</vt:lpstr>
      <vt:lpstr>Le parti del PC</vt:lpstr>
      <vt:lpstr>Componenti principali di un PC Unità centrale</vt:lpstr>
      <vt:lpstr>Particolari dell’hardware</vt:lpstr>
      <vt:lpstr>Le porte: interfaccia di comunicazione</vt:lpstr>
      <vt:lpstr>Le periferiche di un pc  Monitor o viedo</vt:lpstr>
      <vt:lpstr>La tastiera</vt:lpstr>
      <vt:lpstr> Mouse Il mouse serve ad inviare comandi al computer.</vt:lpstr>
      <vt:lpstr>La stampante</vt:lpstr>
      <vt:lpstr>Lo scanner</vt:lpstr>
      <vt:lpstr>Il modem</vt:lpstr>
      <vt:lpstr>Alcuni particolari …</vt:lpstr>
      <vt:lpstr>Memoria secondaria: il floppy disk</vt:lpstr>
      <vt:lpstr>Memorie secondarie:  I CD-ROM e i dvd</vt:lpstr>
      <vt:lpstr>La codifica dei dati</vt:lpstr>
      <vt:lpstr>Il Megabyte</vt:lpstr>
      <vt:lpstr>Il Gigabyte</vt:lpstr>
      <vt:lpstr>Il software</vt:lpstr>
      <vt:lpstr>Due categorie di software</vt:lpstr>
      <vt:lpstr>Presentazione standard di PowerPoint</vt:lpstr>
      <vt:lpstr>Presentazione standard di PowerPoint</vt:lpstr>
      <vt:lpstr>I sistemi operativi più noti.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Megabyte</dc:title>
  <cp:lastModifiedBy>Campisi Antonina</cp:lastModifiedBy>
  <cp:revision>31</cp:revision>
  <cp:lastPrinted>2017-10-02T17:21:51Z</cp:lastPrinted>
  <dcterms:modified xsi:type="dcterms:W3CDTF">2017-10-02T17:23:19Z</dcterms:modified>
</cp:coreProperties>
</file>