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xmlns="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8E73-0AA8-4843-A61E-435C1D57007A}" type="datetimeFigureOut">
              <a:rPr lang="it-IT" smtClean="0"/>
              <a:t>23/mar/2018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6C954-22D4-4DA9-8EC1-F55892DC4F75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F7D3-32EC-4952-B633-3960B3EC8BBF}" type="datetime1">
              <a:rPr lang="it-IT" smtClean="0"/>
              <a:t>23/mar/2018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AMORE 1 C AFM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0410-852B-4681-9CB3-E9029DD4838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948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D365-AB74-4122-AC36-938B254D6439}" type="datetime1">
              <a:rPr lang="it-IT" smtClean="0"/>
              <a:t>23/mar/2018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AMORE 1 C AFM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0410-852B-4681-9CB3-E9029DD4838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9402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2BA1-8400-4C35-9E0D-98E26701E3ED}" type="datetime1">
              <a:rPr lang="it-IT" smtClean="0"/>
              <a:t>23/mar/2018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AMORE 1 C AFM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0410-852B-4681-9CB3-E9029DD4838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6827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1A1E-51EE-412A-843F-8B45D7B1BD8E}" type="datetime1">
              <a:rPr lang="it-IT" smtClean="0"/>
              <a:t>23/mar/2018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AMORE 1 C AFM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0410-852B-4681-9CB3-E9029DD4838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5603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15AB-6B1D-40B3-87C5-E595F8CF010B}" type="datetime1">
              <a:rPr lang="it-IT" smtClean="0"/>
              <a:t>23/mar/2018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AMORE 1 C AFM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0410-852B-4681-9CB3-E9029DD4838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651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62F5-7FF0-46AE-99FA-69ACBB737AA0}" type="datetime1">
              <a:rPr lang="it-IT" smtClean="0"/>
              <a:t>23/mar/2018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AMORE 1 C AFM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0410-852B-4681-9CB3-E9029DD4838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1394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4494-8793-4AC7-91DF-9055BD47C05D}" type="datetime1">
              <a:rPr lang="it-IT" smtClean="0"/>
              <a:t>23/mar/2018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AMORE 1 C AFM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0410-852B-4681-9CB3-E9029DD4838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24974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82CE-05F1-497F-B3E7-D521ECB4DCE5}" type="datetime1">
              <a:rPr lang="it-IT" smtClean="0"/>
              <a:t>23/mar/2018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AMORE 1 C AFM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0410-852B-4681-9CB3-E9029DD4838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8744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B1020-A078-441C-AC8C-4C08E14A54DA}" type="datetime1">
              <a:rPr lang="it-IT" smtClean="0"/>
              <a:t>23/mar/2018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AMORE 1 C AFM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0410-852B-4681-9CB3-E9029DD4838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0264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A7A7AED-4AE7-400B-97F2-D14FF23551BB}" type="datetime1">
              <a:rPr lang="it-IT" smtClean="0"/>
              <a:t>23/mar/2018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AMORE 1 C AFM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2D0410-852B-4681-9CB3-E9029DD4838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8676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90DA-9E97-4817-B8FA-CECB423B6E3B}" type="datetime1">
              <a:rPr lang="it-IT" smtClean="0"/>
              <a:t>23/mar/2018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AMORE 1 C AFM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0410-852B-4681-9CB3-E9029DD4838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8042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4F5C9D-B492-49C1-A2E7-79FE93BBCAB1}" type="datetime1">
              <a:rPr lang="it-IT" smtClean="0"/>
              <a:t>23/mar/2018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AMORE 1 C AFM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2D0410-852B-4681-9CB3-E9029DD4838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3858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L’evoluzione del computer</a:t>
            </a:r>
            <a:endParaRPr lang="it-IT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Dall’antichità a oggi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51853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4131" y="1737597"/>
            <a:ext cx="5781368" cy="3233647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44321" y="530610"/>
            <a:ext cx="3200400" cy="5960342"/>
          </a:xfrm>
        </p:spPr>
        <p:txBody>
          <a:bodyPr>
            <a:normAutofit/>
          </a:bodyPr>
          <a:lstStyle/>
          <a:p>
            <a:r>
              <a:rPr lang="it-IT" sz="2000" b="1" dirty="0" smtClean="0"/>
              <a:t>IV generazione </a:t>
            </a:r>
            <a:r>
              <a:rPr lang="it-IT" sz="2000" dirty="0" smtClean="0"/>
              <a:t>( anni 80). Vengono prodotti chip sempre più complessi e miniaturizzati. Bill Gates fonda Microsoft e immette sul mercato il sistema operativo MS-DOS. Nasce il primo personal computer e il primo portatile.</a:t>
            </a:r>
          </a:p>
          <a:p>
            <a:r>
              <a:rPr lang="it-IT" sz="2000" dirty="0"/>
              <a:t>M</a:t>
            </a:r>
            <a:r>
              <a:rPr lang="it-IT" sz="2000" dirty="0" smtClean="0"/>
              <a:t>otorola immette sul mercato il primo cellulare (di solo 800 g). Apple produce un computer che presenta un’interfaccia  grafica e si serve del mouse per dare i comandi. I prezzi più economici e le dimensioni indotte facilitano la commercializzazione dei prodotti 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AMORE 1 C AFM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06846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925910"/>
            <a:ext cx="6492875" cy="4869656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54169" y="1670857"/>
            <a:ext cx="3226158" cy="3686753"/>
          </a:xfrm>
        </p:spPr>
        <p:txBody>
          <a:bodyPr>
            <a:noAutofit/>
          </a:bodyPr>
          <a:lstStyle/>
          <a:p>
            <a:r>
              <a:rPr lang="it-IT" sz="2000" b="1" dirty="0" smtClean="0"/>
              <a:t>V generazione </a:t>
            </a:r>
            <a:r>
              <a:rPr lang="it-IT" sz="2000" dirty="0" smtClean="0"/>
              <a:t>(anni 90). Questo periodo è principalmente caratterizzato dallo sviluppo del software sia applicativo che operativo e da nuove modalità di interfaccia uomo-macchina. In America nasce il primo palmare che consente di scrivere annotazioni elettroniche e il primo cellulare-palmare: lo </a:t>
            </a:r>
            <a:r>
              <a:rPr lang="it-IT" sz="2000" dirty="0" err="1" smtClean="0"/>
              <a:t>smartphone</a:t>
            </a:r>
            <a:r>
              <a:rPr lang="it-IT" sz="2000" dirty="0" smtClean="0"/>
              <a:t> della Nokia </a:t>
            </a:r>
            <a:endParaRPr lang="it-IT" sz="200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AMORE 1 C AFM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38885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925348"/>
          </a:xfrm>
        </p:spPr>
        <p:txBody>
          <a:bodyPr/>
          <a:lstStyle/>
          <a:p>
            <a:r>
              <a:rPr lang="it-IT" dirty="0" smtClean="0"/>
              <a:t>XXI Secolo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3023" y="151762"/>
            <a:ext cx="4122555" cy="3093714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2449561"/>
            <a:ext cx="3200400" cy="337912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Negli anni 2000 vengono immessi sul mercato i Notebook, PC portatili sempre più piccoli e leggeri che si connettono a internet e </a:t>
            </a:r>
            <a:r>
              <a:rPr lang="it-IT" sz="2000" dirty="0" err="1" smtClean="0"/>
              <a:t>smartphone</a:t>
            </a:r>
            <a:r>
              <a:rPr lang="it-IT" sz="2000" dirty="0" smtClean="0"/>
              <a:t> sofisticati con interfaccia </a:t>
            </a:r>
            <a:r>
              <a:rPr lang="it-IT" sz="2000" dirty="0" err="1" smtClean="0"/>
              <a:t>touch</a:t>
            </a:r>
            <a:r>
              <a:rPr lang="it-IT" sz="2000" dirty="0" smtClean="0"/>
              <a:t>. Se poi volete leggere le pagine di un libro digitale, sfogliandole virtualmente comprate un </a:t>
            </a:r>
            <a:r>
              <a:rPr lang="it-IT" sz="2000" dirty="0" err="1" smtClean="0"/>
              <a:t>ebook</a:t>
            </a:r>
            <a:r>
              <a:rPr lang="it-IT" sz="2000" dirty="0" smtClean="0"/>
              <a:t>!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0419" y="3245476"/>
            <a:ext cx="3521299" cy="308113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550" y="2910627"/>
            <a:ext cx="4210902" cy="2807594"/>
          </a:xfrm>
          <a:prstGeom prst="rect">
            <a:avLst/>
          </a:prstGeom>
        </p:spPr>
      </p:pic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AMORE 1 C AFM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4910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Antichità </a:t>
            </a:r>
            <a:endParaRPr lang="it-IT" dirty="0"/>
          </a:p>
        </p:txBody>
      </p:sp>
      <p:pic>
        <p:nvPicPr>
          <p:cNvPr id="16" name="Segnaposto contenuto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6363" y="1365035"/>
            <a:ext cx="4830409" cy="3850909"/>
          </a:xfrm>
        </p:spPr>
      </p:pic>
      <p:sp>
        <p:nvSpPr>
          <p:cNvPr id="14" name="Segnaposto testo 13"/>
          <p:cNvSpPr>
            <a:spLocks noGrp="1"/>
          </p:cNvSpPr>
          <p:nvPr>
            <p:ph type="body" sz="half" idx="2"/>
          </p:nvPr>
        </p:nvSpPr>
        <p:spPr>
          <a:xfrm>
            <a:off x="399245" y="2880359"/>
            <a:ext cx="3200400" cy="3379124"/>
          </a:xfrm>
        </p:spPr>
        <p:txBody>
          <a:bodyPr>
            <a:normAutofit/>
          </a:bodyPr>
          <a:lstStyle/>
          <a:p>
            <a:r>
              <a:rPr lang="it-IT" sz="1800" dirty="0"/>
              <a:t>All’inizio dei tempi, i nostri antenati per contare si limitavano all’uso delle mani o si servivano dei sassi con cui compievano le  varie operazioni e successivamente, quando fu inventato l’abaco venne sostituito il vecchio metodo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AMORE 1 C AFM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77268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XVII Secolo  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1" y="426047"/>
            <a:ext cx="4586906" cy="2514198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1800" b="1" dirty="0" err="1" smtClean="0"/>
              <a:t>Blase</a:t>
            </a:r>
            <a:r>
              <a:rPr lang="it-IT" sz="1800" b="1" dirty="0" smtClean="0"/>
              <a:t> Pascal </a:t>
            </a:r>
            <a:r>
              <a:rPr lang="it-IT" sz="1800" dirty="0" smtClean="0"/>
              <a:t>filosofo e matematico progettò la </a:t>
            </a:r>
            <a:r>
              <a:rPr lang="it-IT" sz="1800" dirty="0" err="1" smtClean="0"/>
              <a:t>Pascalina</a:t>
            </a:r>
            <a:r>
              <a:rPr lang="it-IT" sz="1800" dirty="0" smtClean="0"/>
              <a:t>; macchina che esegue somme e sottrazioni automaticamente.</a:t>
            </a:r>
          </a:p>
          <a:p>
            <a:r>
              <a:rPr lang="it-IT" sz="1800" b="1" dirty="0" smtClean="0"/>
              <a:t>G.W </a:t>
            </a:r>
            <a:r>
              <a:rPr lang="it-IT" sz="1800" b="1" dirty="0" err="1" smtClean="0"/>
              <a:t>Leibniz</a:t>
            </a:r>
            <a:r>
              <a:rPr lang="it-IT" sz="1800" b="1" dirty="0" smtClean="0"/>
              <a:t> </a:t>
            </a:r>
            <a:r>
              <a:rPr lang="it-IT" sz="1800" dirty="0" smtClean="0"/>
              <a:t>filosofo e scienziato progettò anche lui una macchina che eseguiva in più sia le moltiplicazioni che le divisioni e successivamente una per il calcolo binario.</a:t>
            </a:r>
            <a:endParaRPr lang="it-IT" sz="18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1228" y="3063739"/>
            <a:ext cx="2820833" cy="367934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807957" y="2926080"/>
            <a:ext cx="20606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err="1"/>
              <a:t>P</a:t>
            </a:r>
            <a:r>
              <a:rPr lang="it-IT" sz="1050" dirty="0" err="1" smtClean="0"/>
              <a:t>ascalina</a:t>
            </a:r>
            <a:endParaRPr lang="it-IT" sz="105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712061" y="6489171"/>
            <a:ext cx="16098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/>
              <a:t>G.W </a:t>
            </a:r>
            <a:r>
              <a:rPr lang="it-IT" sz="1050" dirty="0" err="1" smtClean="0"/>
              <a:t>Leibniz</a:t>
            </a:r>
            <a:endParaRPr lang="it-IT" sz="1050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AMORE 1 C AFM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3728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XVIII Secolo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8663" y="392605"/>
            <a:ext cx="2287901" cy="3047068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000" b="1" dirty="0" smtClean="0"/>
              <a:t>B. </a:t>
            </a:r>
            <a:r>
              <a:rPr lang="it-IT" sz="2000" b="1" dirty="0" err="1" smtClean="0"/>
              <a:t>Bouchon</a:t>
            </a:r>
            <a:r>
              <a:rPr lang="it-IT" sz="2000" b="1" dirty="0" smtClean="0"/>
              <a:t> </a:t>
            </a:r>
            <a:r>
              <a:rPr lang="it-IT" sz="2000" dirty="0" smtClean="0"/>
              <a:t>inventò la banda perforata da utilizzare sui telai che venne perfezionata da </a:t>
            </a:r>
            <a:r>
              <a:rPr lang="it-IT" sz="2000" b="1" dirty="0" err="1" smtClean="0"/>
              <a:t>Falcon</a:t>
            </a:r>
            <a:r>
              <a:rPr lang="it-IT" sz="2000" b="1" dirty="0" smtClean="0"/>
              <a:t> </a:t>
            </a:r>
            <a:r>
              <a:rPr lang="it-IT" sz="2000" dirty="0" smtClean="0"/>
              <a:t>e poi utilizzata a livello industriale da </a:t>
            </a:r>
            <a:r>
              <a:rPr lang="it-IT" sz="2000" b="1" dirty="0" smtClean="0"/>
              <a:t>J.M Jacquard. </a:t>
            </a:r>
            <a:r>
              <a:rPr lang="it-IT" sz="2000" dirty="0" smtClean="0"/>
              <a:t>Antenata della scheda perforata usata poi in informatica come strumento Input</a:t>
            </a:r>
            <a:endParaRPr lang="it-IT" sz="20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0188" y="1916139"/>
            <a:ext cx="3189130" cy="448072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893972" y="3439673"/>
            <a:ext cx="16871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/>
              <a:t>Sceda perforata</a:t>
            </a:r>
            <a:endParaRPr lang="it-IT" sz="105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260188" y="6396867"/>
            <a:ext cx="14255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J.M Jacquard</a:t>
            </a:r>
            <a:endParaRPr lang="it-IT" sz="1100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AMORE 1 C AFM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3900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8789" y="178694"/>
            <a:ext cx="3528811" cy="1105652"/>
          </a:xfrm>
        </p:spPr>
        <p:txBody>
          <a:bodyPr/>
          <a:lstStyle/>
          <a:p>
            <a:r>
              <a:rPr lang="it-IT" dirty="0" err="1" smtClean="0"/>
              <a:t>Macchcine</a:t>
            </a:r>
            <a:r>
              <a:rPr lang="it-IT" dirty="0" smtClean="0"/>
              <a:t> elettromagnetiche 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7915" y="0"/>
            <a:ext cx="3019523" cy="3567182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7577" y="2320773"/>
            <a:ext cx="3200400" cy="3379124"/>
          </a:xfrm>
        </p:spPr>
        <p:txBody>
          <a:bodyPr/>
          <a:lstStyle/>
          <a:p>
            <a:r>
              <a:rPr lang="it-IT" sz="2000" b="1" dirty="0" smtClean="0"/>
              <a:t>Charles </a:t>
            </a:r>
            <a:r>
              <a:rPr lang="it-IT" sz="2000" b="1" dirty="0" err="1" smtClean="0"/>
              <a:t>Babbage</a:t>
            </a:r>
            <a:r>
              <a:rPr lang="it-IT" sz="2000" b="1" dirty="0" smtClean="0"/>
              <a:t> </a:t>
            </a:r>
            <a:r>
              <a:rPr lang="it-IT" sz="2000" dirty="0" smtClean="0"/>
              <a:t>matematico inglese, realizzò la Macchina Differenziale, che poteva calcolare e stampare numeri a sei cifre decimali. Progettò con lady </a:t>
            </a:r>
            <a:r>
              <a:rPr lang="it-IT" sz="2000" b="1" dirty="0" smtClean="0"/>
              <a:t>Ada </a:t>
            </a:r>
            <a:r>
              <a:rPr lang="it-IT" sz="2000" b="1" dirty="0" err="1" smtClean="0"/>
              <a:t>Lovelace</a:t>
            </a:r>
            <a:r>
              <a:rPr lang="it-IT" sz="2000" dirty="0" smtClean="0"/>
              <a:t> la macchina analitica per eseguire funzioni matematiche complesse, mai realizzata per mancanza di fondi.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7577" y="137803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XIX secolo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1734" y="3769197"/>
            <a:ext cx="2409825" cy="299865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7438" y="1519000"/>
            <a:ext cx="3457575" cy="409575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217438" y="178694"/>
            <a:ext cx="26015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Macchina Differenziale </a:t>
            </a:r>
            <a:endParaRPr lang="it-IT" sz="11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0419008" y="5268522"/>
            <a:ext cx="2047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Charles </a:t>
            </a:r>
            <a:r>
              <a:rPr lang="it-IT" sz="1100" dirty="0" err="1" smtClean="0"/>
              <a:t>Babbage</a:t>
            </a:r>
            <a:endParaRPr lang="it-IT" sz="11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851559" y="6506238"/>
            <a:ext cx="16628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Ada </a:t>
            </a:r>
            <a:r>
              <a:rPr lang="it-IT" sz="1100" dirty="0" err="1" smtClean="0"/>
              <a:t>Lovelace</a:t>
            </a:r>
            <a:endParaRPr lang="it-IT" sz="1100" dirty="0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AMORE 1 C AFM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7551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7048" y="1287887"/>
            <a:ext cx="3200400" cy="991673"/>
          </a:xfrm>
        </p:spPr>
        <p:txBody>
          <a:bodyPr>
            <a:noAutofit/>
          </a:bodyPr>
          <a:lstStyle/>
          <a:p>
            <a:r>
              <a:rPr lang="it-IT" sz="2000" dirty="0" smtClean="0">
                <a:latin typeface="+mn-lt"/>
              </a:rPr>
              <a:t>L’inglese </a:t>
            </a:r>
            <a:r>
              <a:rPr lang="it-IT" sz="2000" b="1" dirty="0" smtClean="0">
                <a:latin typeface="+mn-lt"/>
              </a:rPr>
              <a:t>George </a:t>
            </a:r>
            <a:r>
              <a:rPr lang="it-IT" sz="2000" b="1" dirty="0" err="1" smtClean="0">
                <a:latin typeface="+mn-lt"/>
              </a:rPr>
              <a:t>Boole</a:t>
            </a:r>
            <a:r>
              <a:rPr lang="it-IT" sz="2000" b="1" dirty="0" smtClean="0">
                <a:latin typeface="+mn-lt"/>
              </a:rPr>
              <a:t> </a:t>
            </a:r>
            <a:r>
              <a:rPr lang="it-IT" sz="2000" dirty="0" smtClean="0">
                <a:latin typeface="+mn-lt"/>
              </a:rPr>
              <a:t>sviluppò il linguaggio binario basato sulle cifre 1 e 0</a:t>
            </a:r>
            <a:endParaRPr lang="it-IT" sz="2000" dirty="0">
              <a:latin typeface="+mn-lt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8325" y="342279"/>
            <a:ext cx="3208117" cy="2583801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L’ingegnere americano </a:t>
            </a:r>
            <a:r>
              <a:rPr lang="it-IT" sz="2000" b="1" dirty="0" smtClean="0"/>
              <a:t>Herman </a:t>
            </a:r>
            <a:r>
              <a:rPr lang="it-IT" sz="2000" b="1" dirty="0" err="1" smtClean="0"/>
              <a:t>Hollerith</a:t>
            </a:r>
            <a:r>
              <a:rPr lang="it-IT" sz="2000" b="1" dirty="0" smtClean="0"/>
              <a:t> </a:t>
            </a:r>
            <a:r>
              <a:rPr lang="it-IT" sz="2000" dirty="0" smtClean="0"/>
              <a:t>applicò per il censimento delle popolazione la sua invenzione: una macchina tabulatrice che leggeva le schede  perforate per mezzo di aghi attraversati da corrente elettrica. In seguito con </a:t>
            </a:r>
            <a:r>
              <a:rPr lang="it-IT" sz="2000" b="1" dirty="0" smtClean="0"/>
              <a:t>T. Watson</a:t>
            </a:r>
            <a:r>
              <a:rPr lang="it-IT" sz="2000" dirty="0" smtClean="0"/>
              <a:t>, fondò l’</a:t>
            </a:r>
            <a:r>
              <a:rPr lang="it-IT" sz="2000" b="1" dirty="0" smtClean="0"/>
              <a:t>IBM</a:t>
            </a:r>
            <a:endParaRPr lang="it-IT" sz="20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6747" y="1533659"/>
            <a:ext cx="3691398" cy="512471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506404" y="2933508"/>
            <a:ext cx="17128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/>
              <a:t>George </a:t>
            </a:r>
            <a:r>
              <a:rPr lang="it-IT" sz="1050" dirty="0" err="1" smtClean="0"/>
              <a:t>Boole</a:t>
            </a:r>
            <a:endParaRPr lang="it-IT" sz="105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038028" y="6396767"/>
            <a:ext cx="19968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Herman </a:t>
            </a:r>
            <a:r>
              <a:rPr lang="it-IT" sz="1100" dirty="0" err="1" smtClean="0"/>
              <a:t>Hollerith</a:t>
            </a:r>
            <a:endParaRPr lang="it-IT" sz="1100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AMORE 1 C AFM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91954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XX Secolo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412875"/>
            <a:ext cx="6492875" cy="3895725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it-IT" sz="2000" dirty="0" smtClean="0"/>
              <a:t>L’ingegnere </a:t>
            </a:r>
            <a:r>
              <a:rPr lang="it-IT" sz="2000" b="1" dirty="0" smtClean="0"/>
              <a:t>Alan </a:t>
            </a:r>
            <a:r>
              <a:rPr lang="it-IT" sz="2000" b="1" dirty="0" err="1" smtClean="0"/>
              <a:t>Turing</a:t>
            </a:r>
            <a:r>
              <a:rPr lang="it-IT" sz="2000" b="1" dirty="0" smtClean="0"/>
              <a:t> </a:t>
            </a:r>
            <a:r>
              <a:rPr lang="it-IT" sz="2000" dirty="0" smtClean="0"/>
              <a:t>progettò una macchina che prese il suo nome, considerata il progenitore dei computer attuali. Durante la seconda guerra mondiale partecipò alla </a:t>
            </a:r>
            <a:r>
              <a:rPr lang="it-IT" sz="2000" dirty="0" err="1" smtClean="0"/>
              <a:t>costruzine</a:t>
            </a:r>
            <a:r>
              <a:rPr lang="it-IT" sz="2000" dirty="0" smtClean="0"/>
              <a:t> di </a:t>
            </a:r>
            <a:r>
              <a:rPr lang="it-IT" sz="2000" dirty="0" err="1" smtClean="0"/>
              <a:t>Colossus</a:t>
            </a:r>
            <a:r>
              <a:rPr lang="it-IT" sz="2000" dirty="0" smtClean="0"/>
              <a:t> e Bomba, i primi calcolatori elettromeccanici, usati per decifrare il codice segreto tedesco </a:t>
            </a:r>
            <a:r>
              <a:rPr lang="it-IT" sz="2000" dirty="0" err="1" smtClean="0"/>
              <a:t>Eningma</a:t>
            </a:r>
            <a:r>
              <a:rPr lang="it-IT" sz="2000" dirty="0" smtClean="0"/>
              <a:t> </a:t>
            </a:r>
            <a:endParaRPr lang="it-IT" sz="200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AMORE 1 C AFM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66916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016" y="362539"/>
            <a:ext cx="3393583" cy="1105653"/>
          </a:xfrm>
        </p:spPr>
        <p:txBody>
          <a:bodyPr>
            <a:normAutofit/>
          </a:bodyPr>
          <a:lstStyle/>
          <a:p>
            <a:r>
              <a:rPr lang="it-IT" dirty="0" smtClean="0"/>
              <a:t>Calcolatori elettronici 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9837" y="1004888"/>
            <a:ext cx="5994400" cy="4711700"/>
          </a:xfr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Segnaposto testo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457200" y="1571223"/>
                <a:ext cx="3200400" cy="4733981"/>
              </a:xfrm>
            </p:spPr>
            <p:txBody>
              <a:bodyPr>
                <a:normAutofit/>
              </a:bodyPr>
              <a:lstStyle/>
              <a:p>
                <a:r>
                  <a:rPr lang="it-IT" sz="2000" b="1" dirty="0" smtClean="0"/>
                  <a:t>I generazione</a:t>
                </a:r>
                <a:r>
                  <a:rPr lang="it-IT" sz="2000" dirty="0" smtClean="0"/>
                  <a:t>. Nel 1946, presso l’università della Pennsylvania vede la luce l’ENIAC, il primo calcolatore elettronico. Occupava 180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2000" dirty="0" smtClean="0"/>
                  <a:t> e impiegava 18.000 valvole termoioniche. Necessitava di una schiera di operatori per l’introduzione dei dati.</a:t>
                </a:r>
              </a:p>
              <a:p>
                <a:r>
                  <a:rPr lang="it-IT" sz="2000" dirty="0" smtClean="0"/>
                  <a:t>Nel 1949 nasce EDVAC, basato sull’architettura di Von </a:t>
                </a:r>
                <a:r>
                  <a:rPr lang="it-IT" sz="2000" dirty="0" err="1"/>
                  <a:t>N</a:t>
                </a:r>
                <a:r>
                  <a:rPr lang="it-IT" sz="2000" dirty="0" err="1" smtClean="0"/>
                  <a:t>euman</a:t>
                </a:r>
                <a:r>
                  <a:rPr lang="it-IT" sz="2000" dirty="0" smtClean="0"/>
                  <a:t>, ideata  dall’omonimo matematico </a:t>
                </a:r>
              </a:p>
            </p:txBody>
          </p:sp>
        </mc:Choice>
        <mc:Fallback>
          <p:sp>
            <p:nvSpPr>
              <p:cNvPr id="4" name="Segnaposto test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57200" y="1571223"/>
                <a:ext cx="3200400" cy="4733981"/>
              </a:xfrm>
              <a:blipFill rotWithShape="0">
                <a:blip r:embed="rId3" cstate="print"/>
                <a:stretch>
                  <a:fillRect l="-1905" t="-1418" r="-17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AMORE 1 C AFM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89237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sz="2000" b="1" dirty="0" smtClean="0"/>
              <a:t>II generazione </a:t>
            </a:r>
            <a:r>
              <a:rPr lang="it-IT" sz="2000" dirty="0" smtClean="0"/>
              <a:t>(anni 50). Le valvole vengono sostituite dai transistor, che sono più economici e di dimensioni ridotte, assorbono meno corrente e consentono maggiore velocità di calcolo. Nascono in questo periodo i linguaggi di programmazione Fortran, Cobol e Basic.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b="1" dirty="0"/>
              <a:t>III generazione </a:t>
            </a:r>
            <a:r>
              <a:rPr lang="it-IT" dirty="0"/>
              <a:t>(anni 60/70). L’esigenza di miniaturizzazione porta alla produzione dei circuiti integrati su un unico cristallo di silicio detto chip. Nasce il primo microprocessore Intel 4004 insieme al linguaggio di programmazione Pascal. </a:t>
            </a:r>
          </a:p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6708" y="3487844"/>
            <a:ext cx="2476500" cy="2381250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AMORE 1 C AFM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887649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154</TotalTime>
  <Words>600</Words>
  <Application>Microsoft Office PowerPoint</Application>
  <PresentationFormat>Personalizzato</PresentationFormat>
  <Paragraphs>45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Retrospettivo</vt:lpstr>
      <vt:lpstr>L’evoluzione del computer</vt:lpstr>
      <vt:lpstr>Antichità </vt:lpstr>
      <vt:lpstr>XVII Secolo  </vt:lpstr>
      <vt:lpstr>XVIII Secolo</vt:lpstr>
      <vt:lpstr>Macchcine elettromagnetiche </vt:lpstr>
      <vt:lpstr>L’inglese George Boole sviluppò il linguaggio binario basato sulle cifre 1 e 0</vt:lpstr>
      <vt:lpstr>XX Secolo</vt:lpstr>
      <vt:lpstr>Calcolatori elettronici </vt:lpstr>
      <vt:lpstr>Diapositiva 9</vt:lpstr>
      <vt:lpstr>Diapositiva 10</vt:lpstr>
      <vt:lpstr>Diapositiva 11</vt:lpstr>
      <vt:lpstr>XXI Secolo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L’evoluzione del computer</dc:title>
  <dc:creator>HP</dc:creator>
  <cp:lastModifiedBy>amministratore</cp:lastModifiedBy>
  <cp:revision>18</cp:revision>
  <dcterms:created xsi:type="dcterms:W3CDTF">2017-11-10T14:47:30Z</dcterms:created>
  <dcterms:modified xsi:type="dcterms:W3CDTF">2018-03-23T15:06:48Z</dcterms:modified>
</cp:coreProperties>
</file>