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14"/>
  </p:notesMasterIdLst>
  <p:sldIdLst>
    <p:sldId id="257" r:id="rId2"/>
    <p:sldId id="258" r:id="rId3"/>
    <p:sldId id="265" r:id="rId4"/>
    <p:sldId id="266" r:id="rId5"/>
    <p:sldId id="260" r:id="rId6"/>
    <p:sldId id="259" r:id="rId7"/>
    <p:sldId id="267" r:id="rId8"/>
    <p:sldId id="261" r:id="rId9"/>
    <p:sldId id="262" r:id="rId10"/>
    <p:sldId id="268" r:id="rId11"/>
    <p:sldId id="263" r:id="rId12"/>
    <p:sldId id="264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9888-C005-49A1-BFFD-AA3C77ECA58B}" type="datetimeFigureOut">
              <a:rPr lang="it-IT" smtClean="0"/>
              <a:t>23/mar/2018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50AB4-CD48-419F-809B-6708AAEB8C2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4AED-00B1-4292-BB17-36D4E224E674}" type="datetime1">
              <a:rPr lang="it-IT" smtClean="0"/>
              <a:t>23/mar/2018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A967-5D0F-41EA-99EA-83ED34DBB047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EB11-3EA7-4A7D-A515-CA3B7B68E8AE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718A-AB3B-43FC-9FCA-E427F2F77A00}" type="datetime1">
              <a:rPr lang="it-IT" smtClean="0"/>
              <a:t>23/mar/2018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38C8-F84F-4F43-B2AE-A202279B7E3E}" type="datetime1">
              <a:rPr lang="it-IT" smtClean="0"/>
              <a:t>23/mar/2018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01B8BB8-F3EC-4833-991D-5C8C7BFCE8F1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5993F-4432-494F-8A00-1082E196B2D7}" type="datetime1">
              <a:rPr lang="it-IT" smtClean="0"/>
              <a:t>23/mar/2018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3C5AE-C969-44CD-80EC-0DFFBD2BD903}" type="datetime1">
              <a:rPr lang="it-IT" smtClean="0"/>
              <a:t>23/mar/2018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1146-B227-4EC5-B77B-F14086689762}" type="datetime1">
              <a:rPr lang="it-IT" smtClean="0"/>
              <a:t>23/mar/2018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E682-1BB3-4B23-8BBD-43BDBD5F0CB1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D12C535-2881-462F-83EE-0EBF01D257BF}" type="datetime1">
              <a:rPr lang="it-IT" smtClean="0"/>
              <a:t>23/mar/2018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B13073-3E6B-42BF-A3CA-B3570851BDBB}" type="datetime1">
              <a:rPr lang="it-IT" smtClean="0"/>
              <a:t>23/mar/2018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ITC F.FERRARA  MARICA TERZO IA AFM</a:t>
            </a:r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D90D80F-07BE-4683-9BAA-EE7BD0A0369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it-IT" sz="4000" dirty="0" smtClean="0">
                <a:solidFill>
                  <a:schemeClr val="tx1"/>
                </a:solidFill>
              </a:rPr>
              <a:t>INTERNET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it-IT" sz="3100" b="1" i="1" dirty="0" smtClean="0">
                <a:solidFill>
                  <a:srgbClr val="FF0000"/>
                </a:solidFill>
              </a:rPr>
              <a:t>IL MONDO DI OGGI</a:t>
            </a:r>
            <a:r>
              <a:rPr lang="it-IT" dirty="0" smtClean="0"/>
              <a:t>»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41892"/>
            <a:ext cx="1584176" cy="986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437" y="3644511"/>
            <a:ext cx="2162943" cy="1440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9999"/>
            <a:ext cx="1850006" cy="911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883" y="44624"/>
            <a:ext cx="3096344" cy="1182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636912"/>
            <a:ext cx="2040685" cy="11961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9"/>
            <a:ext cx="439248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660" y="5157192"/>
            <a:ext cx="1627720" cy="1220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2" name="Connettore 7 11"/>
          <p:cNvCxnSpPr/>
          <p:nvPr/>
        </p:nvCxnSpPr>
        <p:spPr>
          <a:xfrm flipV="1">
            <a:off x="4716016" y="2212876"/>
            <a:ext cx="1152128" cy="432048"/>
          </a:xfrm>
          <a:prstGeom prst="curvedConnector3">
            <a:avLst>
              <a:gd name="adj1" fmla="val 3779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7 17"/>
          <p:cNvCxnSpPr/>
          <p:nvPr/>
        </p:nvCxnSpPr>
        <p:spPr>
          <a:xfrm flipV="1">
            <a:off x="4716016" y="3126998"/>
            <a:ext cx="1296144" cy="2160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7 28"/>
          <p:cNvCxnSpPr/>
          <p:nvPr/>
        </p:nvCxnSpPr>
        <p:spPr>
          <a:xfrm>
            <a:off x="4716352" y="4072399"/>
            <a:ext cx="1152128" cy="1437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7 30"/>
          <p:cNvCxnSpPr/>
          <p:nvPr/>
        </p:nvCxnSpPr>
        <p:spPr>
          <a:xfrm>
            <a:off x="4716352" y="4797152"/>
            <a:ext cx="1460085" cy="7920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ITC </a:t>
            </a:r>
            <a:r>
              <a:rPr lang="it-IT" dirty="0" err="1" smtClean="0"/>
              <a:t>F.FERRARA</a:t>
            </a:r>
            <a:r>
              <a:rPr lang="it-IT" dirty="0" smtClean="0"/>
              <a:t>  MARICA TERZO IA AFM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6377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LA BANDA LARGA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800" dirty="0" smtClean="0"/>
              <a:t>La banda larga indica una connessione molto veloce. Si può distinguere in: </a:t>
            </a:r>
            <a:r>
              <a:rPr lang="it-IT" sz="2800" i="1" dirty="0" err="1" smtClean="0">
                <a:solidFill>
                  <a:srgbClr val="C00000"/>
                </a:solidFill>
              </a:rPr>
              <a:t>flat</a:t>
            </a:r>
            <a:r>
              <a:rPr lang="it-IT" sz="2800" dirty="0" smtClean="0"/>
              <a:t> quando la connessione è a tariffa fissa invece </a:t>
            </a:r>
            <a:r>
              <a:rPr lang="it-IT" sz="2800" i="1" dirty="0" smtClean="0">
                <a:solidFill>
                  <a:srgbClr val="C00000"/>
                </a:solidFill>
              </a:rPr>
              <a:t>free</a:t>
            </a:r>
            <a:r>
              <a:rPr lang="it-IT" sz="2800" dirty="0" smtClean="0"/>
              <a:t> quando è a tariffa oraria ovvero quando il costo mensile varia.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573016"/>
            <a:ext cx="3000333" cy="1872208"/>
          </a:xfrm>
          <a:prstGeom prst="rect">
            <a:avLst/>
          </a:prstGeom>
        </p:spPr>
      </p:pic>
      <p:pic>
        <p:nvPicPr>
          <p:cNvPr id="6" name="Immagin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3275856" cy="2448272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ISP &amp; URL</a:t>
            </a:r>
            <a:endParaRPr lang="it-IT" sz="40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Per accedere ad internet e farne uso è opportuno avere un contratto con un </a:t>
            </a:r>
            <a:r>
              <a:rPr lang="it-IT" sz="2800" b="1" dirty="0" smtClean="0">
                <a:solidFill>
                  <a:srgbClr val="C00000"/>
                </a:solidFill>
              </a:rPr>
              <a:t>ISP</a:t>
            </a:r>
            <a:r>
              <a:rPr lang="it-IT" sz="2800" dirty="0" smtClean="0"/>
              <a:t> ovvero un erogatore di servizio internet che mette a disposizione le proprie linee. L’</a:t>
            </a:r>
            <a:r>
              <a:rPr lang="it-IT" sz="2800" b="1" dirty="0" smtClean="0">
                <a:solidFill>
                  <a:srgbClr val="C00000"/>
                </a:solidFill>
              </a:rPr>
              <a:t>URL</a:t>
            </a:r>
            <a:r>
              <a:rPr lang="it-IT" sz="2800" dirty="0" smtClean="0"/>
              <a:t> invece è l’indirizzo di una risorsa disponibile attraverso Internet, che consente di visualizzare una pagina Web.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6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8012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IL BROWSER E I MOTORI DI RICERCA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Per visualizzare le pagine Web occorre un </a:t>
            </a:r>
            <a:r>
              <a:rPr lang="it-IT" i="1" dirty="0" smtClean="0"/>
              <a:t>programma</a:t>
            </a:r>
            <a:r>
              <a:rPr lang="it-IT" dirty="0" smtClean="0"/>
              <a:t> chiamato </a:t>
            </a:r>
            <a:r>
              <a:rPr lang="it-IT" b="1" dirty="0" smtClean="0">
                <a:solidFill>
                  <a:srgbClr val="C00000"/>
                </a:solidFill>
              </a:rPr>
              <a:t>browser</a:t>
            </a:r>
            <a:r>
              <a:rPr lang="it-IT" dirty="0" smtClean="0"/>
              <a:t> che è in grado di interpretare i codici e di visualizzarli in forma di ipertesto </a:t>
            </a:r>
            <a:r>
              <a:rPr lang="it-IT" dirty="0" err="1" smtClean="0"/>
              <a:t>affinchè</a:t>
            </a:r>
            <a:r>
              <a:rPr lang="it-IT" dirty="0" smtClean="0"/>
              <a:t> gli utenti possano interagire con i contenuti della pagina. Invece i </a:t>
            </a:r>
            <a:r>
              <a:rPr lang="it-IT" b="1" dirty="0" smtClean="0">
                <a:solidFill>
                  <a:srgbClr val="C00000"/>
                </a:solidFill>
              </a:rPr>
              <a:t>motori</a:t>
            </a:r>
            <a:r>
              <a:rPr lang="it-IT" dirty="0" smtClean="0"/>
              <a:t> di ricerca sono strutturati come data base indicizzati , cioè enormi archivi in cui ogni parola è associata a tutte le pagine Web che la contengono.</a:t>
            </a:r>
            <a:endParaRPr lang="it-IT" dirty="0"/>
          </a:p>
        </p:txBody>
      </p:sp>
      <p:pic>
        <p:nvPicPr>
          <p:cNvPr id="4" name="Immagin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437112"/>
            <a:ext cx="1944216" cy="1944216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341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INTERNET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Internet è </a:t>
            </a:r>
            <a:r>
              <a:rPr lang="it-IT" sz="2000" dirty="0"/>
              <a:t>una rete ad accesso pubblico che connette vari dispositivi </a:t>
            </a:r>
            <a:r>
              <a:rPr lang="it-IT" sz="2000" dirty="0" smtClean="0"/>
              <a:t>in </a:t>
            </a:r>
            <a:r>
              <a:rPr lang="it-IT" sz="2000" dirty="0"/>
              <a:t>tutto il </a:t>
            </a:r>
            <a:r>
              <a:rPr lang="it-IT" sz="2000" dirty="0" smtClean="0"/>
              <a:t>mondo , significa letteralmente «</a:t>
            </a:r>
            <a:r>
              <a:rPr lang="it-IT" sz="2000" b="1" i="1" dirty="0" smtClean="0">
                <a:solidFill>
                  <a:srgbClr val="FF0000"/>
                </a:solidFill>
              </a:rPr>
              <a:t>reti di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interconnese</a:t>
            </a:r>
            <a:r>
              <a:rPr lang="it-IT" sz="2000" dirty="0" smtClean="0"/>
              <a:t>». </a:t>
            </a:r>
            <a:r>
              <a:rPr lang="it-IT" sz="2000" dirty="0"/>
              <a:t>Dalla sua nascita rappresenta il principale mezzo di comunicazione di </a:t>
            </a:r>
            <a:r>
              <a:rPr lang="it-IT" sz="2000" dirty="0" smtClean="0"/>
              <a:t>massa,nasce inoltre negli anni sessanta quando negli Stati Uniti il servizio militare </a:t>
            </a:r>
            <a:r>
              <a:rPr lang="it-IT" sz="2000" dirty="0" err="1" smtClean="0"/>
              <a:t>fù</a:t>
            </a:r>
            <a:r>
              <a:rPr lang="it-IT" sz="2000" dirty="0" smtClean="0"/>
              <a:t> incaricato di studiare un sistema per la trasmissione che poi diedero vita ad </a:t>
            </a:r>
            <a:r>
              <a:rPr lang="it-IT" sz="2000" i="1" dirty="0" smtClean="0">
                <a:solidFill>
                  <a:srgbClr val="FF0000"/>
                </a:solidFill>
              </a:rPr>
              <a:t>ARPANET</a:t>
            </a:r>
            <a:r>
              <a:rPr lang="it-IT" sz="2000" dirty="0" smtClean="0"/>
              <a:t>  , che </a:t>
            </a:r>
            <a:r>
              <a:rPr lang="it-IT" sz="2000" dirty="0"/>
              <a:t>offre all'utente una vasta serie di </a:t>
            </a:r>
            <a:r>
              <a:rPr lang="it-IT" sz="2000" dirty="0" smtClean="0"/>
              <a:t>contenuti. Con il passare del tempo il servizio militare segnò fine ad </a:t>
            </a:r>
            <a:r>
              <a:rPr lang="it-IT" sz="2000" b="1" dirty="0" err="1" smtClean="0"/>
              <a:t>Arpanet</a:t>
            </a:r>
            <a:r>
              <a:rPr lang="it-IT" sz="2000" dirty="0" smtClean="0"/>
              <a:t> e diede inizio ad </a:t>
            </a:r>
            <a:r>
              <a:rPr lang="it-IT" sz="2000" b="1" dirty="0" smtClean="0">
                <a:solidFill>
                  <a:srgbClr val="FF0000"/>
                </a:solidFill>
              </a:rPr>
              <a:t>Internet</a:t>
            </a:r>
            <a:r>
              <a:rPr lang="it-IT" sz="2000" dirty="0" smtClean="0"/>
              <a:t>. </a:t>
            </a:r>
          </a:p>
        </p:txBody>
      </p:sp>
      <p:pic>
        <p:nvPicPr>
          <p:cNvPr id="4" name="Immagine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16632"/>
            <a:ext cx="1922537" cy="1193996"/>
          </a:xfrm>
          <a:prstGeom prst="rect">
            <a:avLst/>
          </a:prstGeom>
        </p:spPr>
      </p:pic>
      <p:pic>
        <p:nvPicPr>
          <p:cNvPr id="5" name="Immagine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17032"/>
            <a:ext cx="3732262" cy="2296777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36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WWW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Il </a:t>
            </a:r>
            <a:r>
              <a:rPr lang="it-IT" sz="2000" b="1" dirty="0" smtClean="0">
                <a:solidFill>
                  <a:srgbClr val="FF0000"/>
                </a:solidFill>
              </a:rPr>
              <a:t>World Wide Web </a:t>
            </a:r>
            <a:r>
              <a:rPr lang="it-IT" sz="2000" dirty="0" smtClean="0"/>
              <a:t>(www) , invece, è il cervello del tutto. Il Web consente  il servizio internet per usufruire delle pagine Web consentendo di navigare nella rete,consente in un immenso  numero di pagine collegate tra loro.</a:t>
            </a:r>
            <a:endParaRPr lang="it-IT" sz="2000" dirty="0"/>
          </a:p>
        </p:txBody>
      </p:sp>
      <p:pic>
        <p:nvPicPr>
          <p:cNvPr id="4" name="Immagin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636912"/>
            <a:ext cx="3787306" cy="2520280"/>
          </a:xfrm>
          <a:prstGeom prst="rect">
            <a:avLst/>
          </a:prstGeom>
        </p:spPr>
      </p:pic>
      <p:pic>
        <p:nvPicPr>
          <p:cNvPr id="5" name="Immagine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21088"/>
            <a:ext cx="2808312" cy="2106234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IL PROTOCOLLO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000" b="1" i="1" dirty="0" smtClean="0">
                <a:solidFill>
                  <a:srgbClr val="FF0000"/>
                </a:solidFill>
              </a:rPr>
              <a:t>Il protocollo di comunicazione standard  </a:t>
            </a:r>
            <a:r>
              <a:rPr lang="it-IT" sz="2000" dirty="0" smtClean="0"/>
              <a:t>chiamato TCP/IP ovvero un insieme di regole che disciplinano la struttura dei dati che viaggiano attraverso Internet.</a:t>
            </a:r>
          </a:p>
          <a:p>
            <a:pPr>
              <a:buNone/>
            </a:pPr>
            <a:r>
              <a:rPr lang="it-IT" sz="2000" dirty="0" smtClean="0"/>
              <a:t>Tale protocollo di comunicazione è a </a:t>
            </a:r>
            <a:r>
              <a:rPr lang="it-IT" sz="2000" b="1" dirty="0" smtClean="0"/>
              <a:t>comunicazione di pacchetto</a:t>
            </a:r>
            <a:r>
              <a:rPr lang="it-IT" sz="2000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La componente IP suddivide i dati da inviare in pacchetti a ognuno dei quali assegna le informazioni del mittente e destinatario.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La componente TCP assicura la corretta e completa trasmissione dei pacchetti che vengono ricomposti al momento della ricezione.</a:t>
            </a:r>
            <a:endParaRPr lang="it-IT" sz="2000" dirty="0"/>
          </a:p>
        </p:txBody>
      </p:sp>
      <p:pic>
        <p:nvPicPr>
          <p:cNvPr id="4" name="Immagin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437112"/>
            <a:ext cx="2857500" cy="16002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SEVER E CLIENT &amp;  </a:t>
            </a:r>
            <a:br>
              <a:rPr lang="it-IT" sz="3600" b="1" dirty="0" smtClean="0">
                <a:solidFill>
                  <a:srgbClr val="C00000"/>
                </a:solidFill>
              </a:rPr>
            </a:br>
            <a:r>
              <a:rPr lang="it-IT" sz="3600" b="1" dirty="0" smtClean="0">
                <a:solidFill>
                  <a:srgbClr val="C00000"/>
                </a:solidFill>
              </a:rPr>
              <a:t>LE RETI INFORMATICHE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I computer connessi in rete si dividono 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SEVER</a:t>
            </a:r>
            <a:r>
              <a:rPr lang="it-IT" sz="2000" dirty="0" smtClean="0"/>
              <a:t> ovvero elaboratori che mettono a disposizione le loro risorse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000" b="1" dirty="0" smtClean="0">
                <a:solidFill>
                  <a:srgbClr val="C00000"/>
                </a:solidFill>
              </a:rPr>
              <a:t>CLIENT</a:t>
            </a:r>
            <a:r>
              <a:rPr lang="it-IT" sz="2000" dirty="0" smtClean="0"/>
              <a:t>, computer dotati di software che consente di connettersi al </a:t>
            </a:r>
            <a:r>
              <a:rPr lang="it-IT" sz="2000" b="1" i="1" dirty="0" err="1" smtClean="0"/>
              <a:t>sever</a:t>
            </a:r>
            <a:r>
              <a:rPr lang="it-IT" sz="2000" i="1" dirty="0" smtClean="0"/>
              <a:t> </a:t>
            </a:r>
            <a:r>
              <a:rPr lang="it-IT" sz="2000" dirty="0" smtClean="0"/>
              <a:t>per utilizzarne le risorse.</a:t>
            </a:r>
          </a:p>
          <a:p>
            <a:pPr marL="0" indent="0">
              <a:buNone/>
            </a:pPr>
            <a:r>
              <a:rPr lang="it-IT" sz="2000" dirty="0" smtClean="0"/>
              <a:t>Il </a:t>
            </a:r>
            <a:r>
              <a:rPr lang="it-IT" sz="2000" dirty="0" err="1" smtClean="0"/>
              <a:t>sever</a:t>
            </a:r>
            <a:r>
              <a:rPr lang="it-IT" sz="2000" dirty="0" smtClean="0"/>
              <a:t> software gestisce gli accessi del client e rilasciargli le risorse richieste. Il client software invece indica il software installato per le funzionalità offerte dal </a:t>
            </a:r>
            <a:r>
              <a:rPr lang="it-IT" sz="2000" dirty="0" err="1" smtClean="0"/>
              <a:t>sever</a:t>
            </a:r>
            <a:r>
              <a:rPr lang="it-IT" sz="2000" dirty="0" smtClean="0"/>
              <a:t>.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/>
            <a:r>
              <a:rPr lang="it-IT" sz="2000" dirty="0" smtClean="0"/>
              <a:t>Le reti informatiche sono la condivisione delle risorse, una risorsa condivisa </a:t>
            </a:r>
            <a:r>
              <a:rPr lang="it-IT" sz="2000" b="1" dirty="0" smtClean="0"/>
              <a:t>è un dispositivo.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941168"/>
            <a:ext cx="2095500" cy="1257300"/>
          </a:xfrm>
          <a:prstGeom prst="rect">
            <a:avLst/>
          </a:prstGeom>
        </p:spPr>
      </p:pic>
      <p:pic>
        <p:nvPicPr>
          <p:cNvPr id="5" name="Immagine 4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725144"/>
            <a:ext cx="2290192" cy="1658609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8933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I TIPI DI RETE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I diversi tipi di rete si classificano alla loro estensione geografica,estensione e strutturazione ,topologia e al tipo di collegamento: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C00000"/>
                </a:solidFill>
              </a:rPr>
              <a:t> LAN </a:t>
            </a:r>
            <a:r>
              <a:rPr lang="it-IT" sz="2000" dirty="0" smtClean="0"/>
              <a:t>è una rete locale di piccole dimensioni in grado di connettere PC lontani e vicini, la trasmissione dei dati avviene in genere </a:t>
            </a:r>
            <a:r>
              <a:rPr lang="it-IT" sz="2000" dirty="0" err="1" smtClean="0"/>
              <a:t>fisicalmente</a:t>
            </a:r>
            <a:r>
              <a:rPr lang="it-IT" sz="2000" dirty="0" smtClean="0"/>
              <a:t> tramite </a:t>
            </a:r>
            <a:r>
              <a:rPr lang="it-IT" sz="2000" b="1" dirty="0" smtClean="0">
                <a:solidFill>
                  <a:srgbClr val="C00000"/>
                </a:solidFill>
              </a:rPr>
              <a:t>cavi dedicati </a:t>
            </a:r>
            <a:r>
              <a:rPr lang="it-IT" sz="2000" dirty="0" smtClean="0"/>
              <a:t>ovvero linee costruite per la condivisione delle risorse di una rete.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C00000"/>
                </a:solidFill>
              </a:rPr>
              <a:t>WLAN</a:t>
            </a:r>
            <a:r>
              <a:rPr lang="it-IT" sz="2000" dirty="0" smtClean="0"/>
              <a:t> è una rete locale in cui la connessione tra elaboratori e la trasmissione non avviene attraverso dei cavi ma via radiofrequenza o infrarosso che sono due reti </a:t>
            </a:r>
            <a:r>
              <a:rPr lang="it-IT" sz="2000" dirty="0" err="1" smtClean="0"/>
              <a:t>wirelless</a:t>
            </a:r>
            <a:r>
              <a:rPr lang="it-IT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>
                <a:solidFill>
                  <a:srgbClr val="C00000"/>
                </a:solidFill>
              </a:rPr>
              <a:t>WAN </a:t>
            </a:r>
            <a:r>
              <a:rPr lang="it-IT" sz="2000" dirty="0" smtClean="0"/>
              <a:t>è una rete geografica che può collegare computer distribuiti in zone lontane anche fra continenti diversi.</a:t>
            </a:r>
          </a:p>
          <a:p>
            <a:pPr>
              <a:buNone/>
            </a:pPr>
            <a:endParaRPr lang="it-IT" sz="2000" dirty="0" smtClean="0"/>
          </a:p>
        </p:txBody>
      </p:sp>
      <p:pic>
        <p:nvPicPr>
          <p:cNvPr id="8" name="Immagine 7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013176"/>
            <a:ext cx="3146169" cy="142888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313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TOPOLOGIE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sz="2000" dirty="0" smtClean="0"/>
              <a:t>Secondo lo schema il quale computer vengono connessi fra loro definisce la topologia della rete:</a:t>
            </a:r>
          </a:p>
          <a:p>
            <a:r>
              <a:rPr lang="it-IT" sz="2000" dirty="0" smtClean="0"/>
              <a:t>A bus: in cui le postazioni sono collegate in un’unica linea,e le informazioni raggiungono direttamente il destinatario;</a:t>
            </a:r>
          </a:p>
          <a:p>
            <a:r>
              <a:rPr lang="it-IT" sz="2000" dirty="0" smtClean="0"/>
              <a:t>Ad anello: quando le stazioni sono collegate a formare un anello,i dati passano da quelle intermedie;</a:t>
            </a:r>
          </a:p>
          <a:p>
            <a:r>
              <a:rPr lang="it-IT" sz="2000" dirty="0" smtClean="0"/>
              <a:t>A stella: tutte le stazioni sono collegate a un unico nodo centrale;</a:t>
            </a:r>
          </a:p>
        </p:txBody>
      </p:sp>
      <p:pic>
        <p:nvPicPr>
          <p:cNvPr id="4" name="Immagine 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077072"/>
            <a:ext cx="3600400" cy="2172194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1008112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  <a:latin typeface="Cooper Black" pitchFamily="18" charset="0"/>
              </a:rPr>
              <a:t>INTRANET ED EXTRANET </a:t>
            </a:r>
            <a:endParaRPr lang="it-IT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Oltre ad internet esistono altri tipi di rete come intranet ed extranet.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00000"/>
                </a:solidFill>
              </a:rPr>
              <a:t>INTRANET</a:t>
            </a:r>
            <a:r>
              <a:rPr lang="it-IT" sz="2000" dirty="0" smtClean="0"/>
              <a:t>  è una rete chiusa di computer ; il sistema ne consente l’accesso e l’utilizzo di utenti autorizzati.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000" b="1" dirty="0" smtClean="0">
                <a:solidFill>
                  <a:srgbClr val="C00000"/>
                </a:solidFill>
              </a:rPr>
              <a:t>EXTRANET</a:t>
            </a:r>
            <a:r>
              <a:rPr lang="it-IT" sz="2000" dirty="0" smtClean="0"/>
              <a:t>, è una rete chiusa in cui tuttavia sono previsti accessi dall’esterno , può essere considerata come una rete </a:t>
            </a:r>
            <a:r>
              <a:rPr lang="it-IT" sz="2000" i="1" dirty="0" smtClean="0"/>
              <a:t>aziendale privata.</a:t>
            </a:r>
          </a:p>
          <a:p>
            <a:pPr marL="0" indent="0">
              <a:buNone/>
            </a:pPr>
            <a:r>
              <a:rPr lang="it-IT" sz="2000" i="1" dirty="0"/>
              <a:t> </a:t>
            </a:r>
            <a:r>
              <a:rPr lang="it-IT" sz="2000" i="1" dirty="0" smtClean="0"/>
              <a:t>                                    </a:t>
            </a:r>
            <a:endParaRPr lang="it-IT" sz="2800" b="1" dirty="0" smtClean="0">
              <a:solidFill>
                <a:srgbClr val="C00000"/>
              </a:solidFill>
            </a:endParaRPr>
          </a:p>
        </p:txBody>
      </p:sp>
      <p:pic>
        <p:nvPicPr>
          <p:cNvPr id="4" name="Immagine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73016"/>
            <a:ext cx="4297671" cy="241744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8400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 SERVIZI PER LA CONNESSIONE AD INTERNET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/>
              <a:t>I servizi per connettersi ad internet sono principalmente suddivisi in tre: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</a:rPr>
              <a:t>PSTN</a:t>
            </a:r>
            <a:r>
              <a:rPr lang="it-IT" dirty="0" smtClean="0"/>
              <a:t> </a:t>
            </a:r>
            <a:r>
              <a:rPr lang="it-IT" sz="2000" dirty="0" smtClean="0"/>
              <a:t>è la rete telefonica che unisce a livello mondiale le reti telefoniche pubbliche , che ormai la rete telefonica di oggi è RTG che è divenuta digitale.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</a:rPr>
              <a:t>DIAL-UP </a:t>
            </a:r>
            <a:r>
              <a:rPr lang="it-IT" sz="1800" b="1" dirty="0" smtClean="0">
                <a:solidFill>
                  <a:srgbClr val="C00000"/>
                </a:solidFill>
              </a:rPr>
              <a:t>A COMUICAZIONE DI CIRCUITO</a:t>
            </a:r>
            <a:r>
              <a:rPr lang="it-IT" sz="1800" dirty="0" smtClean="0"/>
              <a:t>, </a:t>
            </a:r>
            <a:r>
              <a:rPr lang="it-IT" sz="2000" dirty="0" smtClean="0"/>
              <a:t>quando il collegamento si realizza grazie al modem che trasforma le informazioni da inviare da digitali in analogiche.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 smtClean="0">
                <a:solidFill>
                  <a:srgbClr val="C00000"/>
                </a:solidFill>
              </a:rPr>
              <a:t>A COMMUTAZIONE DI PACCHETTI </a:t>
            </a:r>
            <a:r>
              <a:rPr lang="it-IT" sz="2000" dirty="0" smtClean="0"/>
              <a:t>quando la connessione dati è sempre attiva e la linea telefonica non risulta occupata.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sz="2000" dirty="0"/>
          </a:p>
        </p:txBody>
      </p:sp>
      <p:pic>
        <p:nvPicPr>
          <p:cNvPr id="4" name="Immagine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437112"/>
            <a:ext cx="1762125" cy="176212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0D80F-07BE-4683-9BAA-EE7BD0A0369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ITC F.FERRARA  MARICA TERZO IA AFM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817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195</TotalTime>
  <Words>876</Words>
  <Application>Microsoft Office PowerPoint</Application>
  <PresentationFormat>Presentazione su schermo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Città</vt:lpstr>
      <vt:lpstr>INTERNET «IL MONDO DI OGGI»</vt:lpstr>
      <vt:lpstr>INTERNET</vt:lpstr>
      <vt:lpstr>WWW</vt:lpstr>
      <vt:lpstr>IL PROTOCOLLO</vt:lpstr>
      <vt:lpstr>SEVER E CLIENT &amp;   LE RETI INFORMATICHE</vt:lpstr>
      <vt:lpstr>I TIPI DI RETE</vt:lpstr>
      <vt:lpstr>TOPOLOGIE</vt:lpstr>
      <vt:lpstr>INTRANET ED EXTRANET </vt:lpstr>
      <vt:lpstr>I SERVIZI PER LA CONNESSIONE AD INTERNET</vt:lpstr>
      <vt:lpstr>LA BANDA LARGA</vt:lpstr>
      <vt:lpstr>ISP &amp; URL</vt:lpstr>
      <vt:lpstr>IL BROWSER E I MOTORI DI RICERCA</vt:lpstr>
    </vt:vector>
  </TitlesOfParts>
  <Company>Asp AG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«IL MONDO DI OGGI»</dc:title>
  <dc:creator>Marlenia Mercado</dc:creator>
  <cp:lastModifiedBy>amministratore</cp:lastModifiedBy>
  <cp:revision>20</cp:revision>
  <dcterms:created xsi:type="dcterms:W3CDTF">2018-02-14T08:34:43Z</dcterms:created>
  <dcterms:modified xsi:type="dcterms:W3CDTF">2018-03-23T14:55:16Z</dcterms:modified>
</cp:coreProperties>
</file>