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B528-D264-464B-86FA-DC0E353391D5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5A64-B6AE-44F1-82B7-FE89BC70EC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0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56C4-2B52-4DE1-B615-556ABBB11653}" type="datetimeFigureOut">
              <a:rPr lang="it-IT" smtClean="0"/>
              <a:t>11/06/2020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3FD7B-C2A0-4049-BC31-7441251A39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13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3FD7B-C2A0-4049-BC31-7441251A399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77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3BEF-BEF7-4A6E-BE0C-816053FA29B2}" type="datetime1">
              <a:rPr lang="it-IT" smtClean="0"/>
              <a:t>11/06/2020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BDD1-2F84-46F9-A65C-75B393FE25B5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FC1C-3E55-4F07-8AD8-F33A80E0CE24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4E5E-159B-415B-834F-A30BDAF33BD9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2E03-CE06-4058-9B20-FB6D15479A9F}" type="datetime1">
              <a:rPr lang="it-IT" smtClean="0"/>
              <a:t>11/06/2020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416D-125F-4584-89CA-4985C96BB712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FFE1-8CD6-4720-9DA8-9CF836A61EFC}" type="datetime1">
              <a:rPr lang="it-IT" smtClean="0"/>
              <a:t>11/06/2020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AD85-C640-4C57-A1A9-BF472A52E2FC}" type="datetime1">
              <a:rPr lang="it-IT" smtClean="0"/>
              <a:t>11/06/2020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10E8-472E-4AB6-A9B0-74B9BF24D447}" type="datetime1">
              <a:rPr lang="it-IT" smtClean="0"/>
              <a:t>11/06/2020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A858-8C9A-4356-9B11-A48F699C58F5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1716-54CE-4A85-93B7-3926E4AFE476}" type="datetime1">
              <a:rPr lang="it-IT" smtClean="0"/>
              <a:t>11/06/2020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E00422-97B8-4415-B4FF-17A77AB1833F}" type="datetime1">
              <a:rPr lang="it-IT" smtClean="0"/>
              <a:t>11/06/2020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1880" y="1844824"/>
            <a:ext cx="5334416" cy="2376264"/>
          </a:xfrm>
        </p:spPr>
        <p:txBody>
          <a:bodyPr>
            <a:normAutofit/>
          </a:bodyPr>
          <a:lstStyle/>
          <a:p>
            <a:r>
              <a:rPr lang="it-IT" sz="1600" dirty="0" smtClean="0"/>
              <a:t>Word dispone di numerosi modelli che si possono utilizzare per creare ogni genere di documento: lettere, fax, curriculum ecc.</a:t>
            </a:r>
          </a:p>
          <a:p>
            <a:r>
              <a:rPr lang="it-IT" sz="1600" dirty="0" smtClean="0"/>
              <a:t>Ogni documento basato su un modello contiene propri elementi di design, stili predefiniti e formattazioni che garantiscono coerenza e armonia dei paragrafi.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899592" y="692696"/>
            <a:ext cx="75608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/>
                <a:solidFill>
                  <a:schemeClr val="accent3"/>
                </a:solidFill>
                <a:effectLst/>
                <a:latin typeface="Algerian" pitchFamily="82" charset="0"/>
              </a:rPr>
              <a:t>WORD IN AZIENDA</a:t>
            </a:r>
            <a:endParaRPr lang="it-IT" sz="6600" b="1" cap="none" spc="0" dirty="0">
              <a:ln/>
              <a:solidFill>
                <a:schemeClr val="accent3"/>
              </a:solidFill>
              <a:effectLst/>
              <a:latin typeface="Algerian" pitchFamily="82" charset="0"/>
            </a:endParaRPr>
          </a:p>
        </p:txBody>
      </p:sp>
      <p:pic>
        <p:nvPicPr>
          <p:cNvPr id="8" name="Immagine 7" descr="azien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2731585" cy="2683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omini_call-300x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4098032" cy="2671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92080" y="4869160"/>
            <a:ext cx="32185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8800" b="1" cap="none" spc="0" dirty="0" smtClean="0">
                <a:ln/>
                <a:solidFill>
                  <a:schemeClr val="accent3"/>
                </a:solidFill>
                <a:effectLst/>
                <a:latin typeface="Algerian" pitchFamily="82" charset="0"/>
              </a:rPr>
              <a:t>Fine</a:t>
            </a:r>
            <a:endParaRPr lang="it-IT" sz="8800" b="1" cap="none" spc="0" dirty="0">
              <a:ln/>
              <a:solidFill>
                <a:schemeClr val="accent3"/>
              </a:solidFill>
              <a:effectLst/>
              <a:latin typeface="Algerian" pitchFamily="82" charset="0"/>
            </a:endParaRPr>
          </a:p>
        </p:txBody>
      </p:sp>
      <p:sp>
        <p:nvSpPr>
          <p:cNvPr id="5" name="Pergamena 2 4"/>
          <p:cNvSpPr/>
          <p:nvPr/>
        </p:nvSpPr>
        <p:spPr>
          <a:xfrm>
            <a:off x="467544" y="2924944"/>
            <a:ext cx="8208912" cy="1656184"/>
          </a:xfrm>
          <a:prstGeom prst="horizontalScroll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2"/>
                </a:solidFill>
              </a:rPr>
              <a:t>La lettera contribuisce a trasmettere l’immagine dell’azienda; è importante, prima della stampa, procedere a una </a:t>
            </a:r>
            <a:r>
              <a:rPr lang="it-IT" dirty="0" smtClean="0">
                <a:solidFill>
                  <a:srgbClr val="FF0000"/>
                </a:solidFill>
              </a:rPr>
              <a:t>revisione </a:t>
            </a:r>
            <a:r>
              <a:rPr lang="it-IT" dirty="0" smtClean="0">
                <a:solidFill>
                  <a:schemeClr val="bg2"/>
                </a:solidFill>
              </a:rPr>
              <a:t>critica del testo attraverso un </a:t>
            </a:r>
            <a:r>
              <a:rPr lang="it-IT" dirty="0" smtClean="0">
                <a:solidFill>
                  <a:srgbClr val="FF0000"/>
                </a:solidFill>
              </a:rPr>
              <a:t>controllo ortografico </a:t>
            </a:r>
            <a:r>
              <a:rPr lang="it-IT" dirty="0" smtClean="0">
                <a:solidFill>
                  <a:schemeClr val="bg2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 sintattico </a:t>
            </a:r>
            <a:r>
              <a:rPr lang="it-IT" dirty="0" smtClean="0">
                <a:solidFill>
                  <a:schemeClr val="bg2"/>
                </a:solidFill>
              </a:rPr>
              <a:t>accurato e la </a:t>
            </a:r>
            <a:r>
              <a:rPr lang="it-IT" b="1" dirty="0" smtClean="0">
                <a:solidFill>
                  <a:schemeClr val="tx2"/>
                </a:solidFill>
              </a:rPr>
              <a:t>verifica del layout </a:t>
            </a:r>
            <a:r>
              <a:rPr lang="it-IT" dirty="0" smtClean="0">
                <a:solidFill>
                  <a:schemeClr val="bg2"/>
                </a:solidFill>
              </a:rPr>
              <a:t>deve risultare efficace.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5A3C-3E73-49CA-8BC1-D7DC4EB69FA1}" type="datetime1">
              <a:rPr lang="it-IT" sz="1600" smtClean="0"/>
              <a:t>11/06/2020</a:t>
            </a:fld>
            <a:endParaRPr lang="it-IT" sz="16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2000" dirty="0" smtClean="0"/>
              <a:t>Clara </a:t>
            </a:r>
            <a:r>
              <a:rPr lang="it-IT" sz="2000" dirty="0" smtClean="0"/>
              <a:t>Maria </a:t>
            </a:r>
            <a:r>
              <a:rPr lang="it-IT" sz="2000" dirty="0" smtClean="0"/>
              <a:t>Pignoli</a:t>
            </a:r>
            <a:endParaRPr lang="it-IT" sz="2000" dirty="0"/>
          </a:p>
        </p:txBody>
      </p:sp>
      <p:pic>
        <p:nvPicPr>
          <p:cNvPr id="12" name="Immagine 11" descr="solucion-de-negocios-300x23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764704"/>
            <a:ext cx="2808312" cy="2329151"/>
          </a:xfrm>
          <a:prstGeom prst="rect">
            <a:avLst/>
          </a:prstGeom>
        </p:spPr>
      </p:pic>
      <p:pic>
        <p:nvPicPr>
          <p:cNvPr id="13" name="Immagine 12" descr="eb2b963d7609c2d3f1cadf6ed8a243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39989"/>
            <a:ext cx="3810000" cy="212531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692696"/>
            <a:ext cx="7272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800" b="1" cap="none" spc="0" dirty="0" smtClean="0">
                <a:ln/>
                <a:solidFill>
                  <a:schemeClr val="accent3"/>
                </a:solidFill>
                <a:effectLst/>
              </a:rPr>
              <a:t>Modello di curriculum</a:t>
            </a:r>
            <a:endParaRPr lang="it-IT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148064" y="1556792"/>
            <a:ext cx="3600400" cy="2808312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it-IT" sz="1600" dirty="0" smtClean="0"/>
              <a:t>Il curriculum vitae è considerato solitamente un elemento </a:t>
            </a:r>
            <a:r>
              <a:rPr lang="it-IT" sz="1600" dirty="0" smtClean="0">
                <a:solidFill>
                  <a:srgbClr val="FF0000"/>
                </a:solidFill>
              </a:rPr>
              <a:t>fondamentale</a:t>
            </a:r>
            <a:r>
              <a:rPr lang="it-IT" sz="1600" dirty="0" smtClean="0"/>
              <a:t> per la selezione e il reclutamento del personale. Il curriculum è organizzato per punti che riportano, in ordine cronologico, i dati personali, gli studi svolti, le capacità professionali e altre informazioni utili per presentare se stessi in vista di un’assunzione.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220072" y="4869160"/>
            <a:ext cx="3600400" cy="1656184"/>
          </a:xfrm>
          <a:prstGeom prst="roundRect">
            <a:avLst/>
          </a:prstGeom>
          <a:effectLst>
            <a:softEdge rad="127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Il documento presenta </a:t>
            </a:r>
            <a:r>
              <a:rPr lang="it-IT" sz="1600" dirty="0" smtClean="0">
                <a:solidFill>
                  <a:srgbClr val="FF0000"/>
                </a:solidFill>
              </a:rPr>
              <a:t>caratteristiche  linguistiche formali</a:t>
            </a:r>
            <a:r>
              <a:rPr lang="it-IT" sz="1600" dirty="0" smtClean="0"/>
              <a:t>: il testo è </a:t>
            </a:r>
            <a:r>
              <a:rPr lang="it-IT" sz="1600" dirty="0" smtClean="0">
                <a:solidFill>
                  <a:srgbClr val="FF0000"/>
                </a:solidFill>
              </a:rPr>
              <a:t>stringato</a:t>
            </a:r>
            <a:r>
              <a:rPr lang="it-IT" sz="1600" dirty="0" smtClean="0"/>
              <a:t> ed </a:t>
            </a:r>
            <a:r>
              <a:rPr lang="it-IT" sz="1600" dirty="0" smtClean="0">
                <a:solidFill>
                  <a:srgbClr val="FF0000"/>
                </a:solidFill>
              </a:rPr>
              <a:t>essenziale</a:t>
            </a:r>
            <a:r>
              <a:rPr lang="it-IT" sz="1600" dirty="0" smtClean="0"/>
              <a:t>, è </a:t>
            </a:r>
            <a:r>
              <a:rPr lang="it-IT" sz="1600" dirty="0" smtClean="0">
                <a:solidFill>
                  <a:srgbClr val="FF0000"/>
                </a:solidFill>
              </a:rPr>
              <a:t>completo</a:t>
            </a:r>
            <a:r>
              <a:rPr lang="it-IT" sz="1600" dirty="0" smtClean="0"/>
              <a:t> e </a:t>
            </a:r>
            <a:r>
              <a:rPr lang="it-IT" sz="1600" dirty="0" smtClean="0">
                <a:solidFill>
                  <a:srgbClr val="FF0000"/>
                </a:solidFill>
              </a:rPr>
              <a:t>verificabile</a:t>
            </a:r>
            <a:r>
              <a:rPr lang="it-IT" sz="1600" dirty="0" smtClean="0"/>
              <a:t>, l’impaginazione è </a:t>
            </a:r>
            <a:r>
              <a:rPr lang="it-IT" sz="1600" dirty="0" smtClean="0">
                <a:solidFill>
                  <a:srgbClr val="FF0000"/>
                </a:solidFill>
              </a:rPr>
              <a:t>chiara</a:t>
            </a:r>
            <a:r>
              <a:rPr lang="it-IT" sz="1600" dirty="0" smtClean="0"/>
              <a:t> e </a:t>
            </a:r>
            <a:r>
              <a:rPr lang="it-IT" sz="1600" dirty="0" smtClean="0">
                <a:solidFill>
                  <a:srgbClr val="FF0000"/>
                </a:solidFill>
              </a:rPr>
              <a:t>ordinata</a:t>
            </a:r>
            <a:r>
              <a:rPr lang="it-IT" sz="1600" dirty="0" smtClean="0"/>
              <a:t> in paragrafi evidenziati da sottotitoli. </a:t>
            </a:r>
            <a:endParaRPr lang="it-IT" sz="1600" dirty="0"/>
          </a:p>
        </p:txBody>
      </p:sp>
      <p:pic>
        <p:nvPicPr>
          <p:cNvPr id="17" name="Immagine 16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032448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692696"/>
            <a:ext cx="4348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Modello Fax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Angolo ripiegato 4"/>
          <p:cNvSpPr/>
          <p:nvPr/>
        </p:nvSpPr>
        <p:spPr>
          <a:xfrm>
            <a:off x="3491880" y="3212976"/>
            <a:ext cx="2088232" cy="201622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2"/>
                </a:solidFill>
              </a:rPr>
              <a:t>Per comunicazioni urgenti, in alternativa alla posta elettronica, si utilizza il </a:t>
            </a:r>
            <a:r>
              <a:rPr lang="it-IT" sz="1600" dirty="0" smtClean="0">
                <a:solidFill>
                  <a:srgbClr val="FF0000"/>
                </a:solidFill>
              </a:rPr>
              <a:t>fax</a:t>
            </a:r>
            <a:r>
              <a:rPr lang="it-IT" sz="1600" dirty="0" smtClean="0">
                <a:solidFill>
                  <a:schemeClr val="tx2"/>
                </a:solidFill>
              </a:rPr>
              <a:t>. Word mette a disposizione il tipo di modello strutturato in tabelle.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10" name="Immagine 9" descr="lt034536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3015240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magine 10" descr="lt017730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72816"/>
            <a:ext cx="3096344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692696"/>
            <a:ext cx="7848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400" b="1" cap="none" spc="0" dirty="0" smtClean="0">
                <a:ln/>
                <a:solidFill>
                  <a:schemeClr val="accent3"/>
                </a:solidFill>
                <a:effectLst/>
              </a:rPr>
              <a:t>Struttura formale ed estetica</a:t>
            </a:r>
            <a:endParaRPr lang="it-IT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Cornice 4"/>
          <p:cNvSpPr/>
          <p:nvPr/>
        </p:nvSpPr>
        <p:spPr>
          <a:xfrm>
            <a:off x="539552" y="1700808"/>
            <a:ext cx="2952328" cy="1440160"/>
          </a:xfrm>
          <a:prstGeom prst="frame">
            <a:avLst>
              <a:gd name="adj1" fmla="val 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844824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Un testo commerciale richiede: </a:t>
            </a:r>
            <a:r>
              <a:rPr lang="it-IT" sz="1400" dirty="0" smtClean="0">
                <a:solidFill>
                  <a:srgbClr val="FF0000"/>
                </a:solidFill>
              </a:rPr>
              <a:t>linguaggio specifico</a:t>
            </a:r>
            <a:r>
              <a:rPr lang="it-IT" sz="1400" dirty="0" smtClean="0"/>
              <a:t>, </a:t>
            </a:r>
            <a:r>
              <a:rPr lang="it-IT" sz="1400" dirty="0" smtClean="0">
                <a:solidFill>
                  <a:srgbClr val="FF0000"/>
                </a:solidFill>
              </a:rPr>
              <a:t>sintesi </a:t>
            </a:r>
            <a:r>
              <a:rPr lang="it-IT" sz="1400" dirty="0" smtClean="0"/>
              <a:t>e </a:t>
            </a:r>
            <a:r>
              <a:rPr lang="it-IT" sz="1400" dirty="0" smtClean="0">
                <a:solidFill>
                  <a:srgbClr val="FF0000"/>
                </a:solidFill>
              </a:rPr>
              <a:t>chiarezza espositiva</a:t>
            </a:r>
            <a:r>
              <a:rPr lang="it-IT" sz="1400" dirty="0" smtClean="0"/>
              <a:t>; inoltre, deve essere ben curato  anche dal punto di vista strutturale ed estetico.</a:t>
            </a:r>
            <a:endParaRPr lang="it-IT" sz="1400" dirty="0"/>
          </a:p>
        </p:txBody>
      </p:sp>
      <p:sp>
        <p:nvSpPr>
          <p:cNvPr id="7" name="Cornice 6"/>
          <p:cNvSpPr/>
          <p:nvPr/>
        </p:nvSpPr>
        <p:spPr>
          <a:xfrm>
            <a:off x="467544" y="3429000"/>
            <a:ext cx="3312368" cy="2664296"/>
          </a:xfrm>
          <a:prstGeom prst="frame">
            <a:avLst>
              <a:gd name="adj1" fmla="val 3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3501008"/>
            <a:ext cx="29523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/>
              <a:t>La </a:t>
            </a:r>
            <a:r>
              <a:rPr lang="it-IT" sz="1300" dirty="0" smtClean="0">
                <a:solidFill>
                  <a:srgbClr val="FF0000"/>
                </a:solidFill>
              </a:rPr>
              <a:t>struttura</a:t>
            </a:r>
            <a:r>
              <a:rPr lang="it-IT" sz="1300" dirty="0" smtClean="0"/>
              <a:t>: in genere comprende una </a:t>
            </a:r>
            <a:r>
              <a:rPr lang="it-IT" sz="1300" dirty="0" smtClean="0">
                <a:solidFill>
                  <a:srgbClr val="FF0000"/>
                </a:solidFill>
              </a:rPr>
              <a:t>introduzione</a:t>
            </a:r>
            <a:r>
              <a:rPr lang="it-IT" sz="1300" dirty="0" smtClean="0"/>
              <a:t> e una frase di </a:t>
            </a:r>
            <a:r>
              <a:rPr lang="it-IT" sz="1300" dirty="0" smtClean="0">
                <a:solidFill>
                  <a:srgbClr val="FF0000"/>
                </a:solidFill>
              </a:rPr>
              <a:t>saluto</a:t>
            </a:r>
            <a:r>
              <a:rPr lang="it-IT" sz="1300" dirty="0" smtClean="0"/>
              <a:t>.</a:t>
            </a:r>
          </a:p>
          <a:p>
            <a:r>
              <a:rPr lang="it-IT" sz="1300" dirty="0" smtClean="0"/>
              <a:t>La </a:t>
            </a:r>
            <a:r>
              <a:rPr lang="it-IT" sz="1300" dirty="0" smtClean="0">
                <a:solidFill>
                  <a:srgbClr val="FF0000"/>
                </a:solidFill>
              </a:rPr>
              <a:t>forma</a:t>
            </a:r>
            <a:r>
              <a:rPr lang="it-IT" sz="1300" dirty="0" smtClean="0"/>
              <a:t>: chi scrive utilizza la prima persona plurale “noi” e si rivolge al destinatario con la seconda persona plurale “Voi”, nel caso si tratti di un’Azienda o Ente, e con il “Lei” quando si tratta di una specifica persona.</a:t>
            </a:r>
          </a:p>
          <a:p>
            <a:r>
              <a:rPr lang="it-IT" sz="1300" dirty="0" smtClean="0"/>
              <a:t>L’</a:t>
            </a:r>
            <a:r>
              <a:rPr lang="it-IT" sz="1300" dirty="0" smtClean="0">
                <a:solidFill>
                  <a:srgbClr val="FF0000"/>
                </a:solidFill>
              </a:rPr>
              <a:t>estetica</a:t>
            </a:r>
            <a:r>
              <a:rPr lang="it-IT" sz="1300" dirty="0" smtClean="0"/>
              <a:t>: la lettera commerciale può essere disposta con diversi stili estetici. I più usati sono </a:t>
            </a:r>
            <a:r>
              <a:rPr lang="it-IT" sz="1300" dirty="0" smtClean="0">
                <a:solidFill>
                  <a:srgbClr val="FF0000"/>
                </a:solidFill>
              </a:rPr>
              <a:t>blocco</a:t>
            </a:r>
            <a:r>
              <a:rPr lang="it-IT" sz="1300" dirty="0" smtClean="0"/>
              <a:t> e </a:t>
            </a:r>
            <a:r>
              <a:rPr lang="it-IT" sz="1300" dirty="0" smtClean="0">
                <a:solidFill>
                  <a:srgbClr val="FF0000"/>
                </a:solidFill>
              </a:rPr>
              <a:t>semiblocco</a:t>
            </a:r>
            <a:r>
              <a:rPr lang="it-IT" sz="1300" dirty="0" smtClean="0"/>
              <a:t>.</a:t>
            </a:r>
            <a:endParaRPr lang="it-IT" sz="1300" dirty="0"/>
          </a:p>
        </p:txBody>
      </p:sp>
      <p:pic>
        <p:nvPicPr>
          <p:cNvPr id="15" name="Immagine 14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4660776" cy="482453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 smtClean="0"/>
              <a:t>Gli elementi che costituiscono una lettera commerciale si distinguono in </a:t>
            </a:r>
            <a:r>
              <a:rPr lang="it-IT" sz="1600" dirty="0" smtClean="0">
                <a:solidFill>
                  <a:srgbClr val="FF0000"/>
                </a:solidFill>
              </a:rPr>
              <a:t>accessori </a:t>
            </a:r>
            <a:r>
              <a:rPr lang="it-IT" sz="1600" dirty="0" smtClean="0"/>
              <a:t>e </a:t>
            </a:r>
            <a:r>
              <a:rPr lang="it-IT" sz="1600" dirty="0" smtClean="0">
                <a:solidFill>
                  <a:srgbClr val="FF0000"/>
                </a:solidFill>
              </a:rPr>
              <a:t>essenziali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467544" y="476672"/>
            <a:ext cx="6644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Elementi costitutivi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Clara\Downloads\IMG_20200403_15260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3"/>
            <a:ext cx="669674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Clara\Downloads\IMG_20200403_152537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626469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magine 9" descr="c75fb78d5ef4a6762269e1ac145f689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21088"/>
            <a:ext cx="2339752" cy="244827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4000" b="1" dirty="0" smtClean="0">
                <a:ln/>
                <a:solidFill>
                  <a:schemeClr val="accent3"/>
                </a:solidFill>
              </a:rPr>
              <a:t>L’indirizzo e le abbreviazioni/ sigle</a:t>
            </a:r>
            <a:endParaRPr lang="it-IT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laio 4"/>
          <p:cNvSpPr/>
          <p:nvPr/>
        </p:nvSpPr>
        <p:spPr>
          <a:xfrm>
            <a:off x="395536" y="1556792"/>
            <a:ext cx="4032448" cy="2016224"/>
          </a:xfrm>
          <a:prstGeom prst="bevel">
            <a:avLst>
              <a:gd name="adj" fmla="val 4178"/>
            </a:avLst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 smtClean="0"/>
              <a:t>Nella composizione dell’</a:t>
            </a:r>
            <a:r>
              <a:rPr lang="it-IT" sz="1300" dirty="0" smtClean="0">
                <a:solidFill>
                  <a:srgbClr val="FF0000"/>
                </a:solidFill>
              </a:rPr>
              <a:t>indirizzo del destinatario </a:t>
            </a:r>
            <a:r>
              <a:rPr lang="it-IT" sz="1300" dirty="0" smtClean="0">
                <a:solidFill>
                  <a:schemeClr val="bg1"/>
                </a:solidFill>
              </a:rPr>
              <a:t>si devono rispettare alcune regole di scrittura. </a:t>
            </a:r>
          </a:p>
          <a:p>
            <a:pPr algn="ctr"/>
            <a:r>
              <a:rPr lang="it-IT" sz="1300" dirty="0" smtClean="0">
                <a:solidFill>
                  <a:schemeClr val="bg1"/>
                </a:solidFill>
              </a:rPr>
              <a:t>Per l’</a:t>
            </a:r>
            <a:r>
              <a:rPr lang="it-IT" sz="1300" dirty="0" smtClean="0">
                <a:solidFill>
                  <a:srgbClr val="FF0000"/>
                </a:solidFill>
              </a:rPr>
              <a:t>ultima riga dell’indirizzo </a:t>
            </a:r>
            <a:r>
              <a:rPr lang="it-IT" sz="1300" dirty="0" smtClean="0">
                <a:solidFill>
                  <a:schemeClr val="bg1"/>
                </a:solidFill>
              </a:rPr>
              <a:t>si consiglia di:</a:t>
            </a:r>
          </a:p>
          <a:p>
            <a:pPr algn="ctr">
              <a:buFontTx/>
              <a:buChar char="-"/>
            </a:pPr>
            <a:r>
              <a:rPr lang="it-IT" sz="1300" dirty="0" smtClean="0">
                <a:solidFill>
                  <a:schemeClr val="bg1"/>
                </a:solidFill>
              </a:rPr>
              <a:t>Usare il </a:t>
            </a:r>
            <a:r>
              <a:rPr lang="it-IT" sz="1300" dirty="0" smtClean="0">
                <a:solidFill>
                  <a:srgbClr val="FF0000"/>
                </a:solidFill>
              </a:rPr>
              <a:t>carattere maiuscolo</a:t>
            </a:r>
            <a:r>
              <a:rPr lang="it-IT" sz="1300" dirty="0" smtClean="0">
                <a:solidFill>
                  <a:schemeClr val="bg1"/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it-IT" sz="1300" dirty="0" smtClean="0">
                <a:solidFill>
                  <a:schemeClr val="bg1"/>
                </a:solidFill>
              </a:rPr>
              <a:t>-apporre il numero del  </a:t>
            </a:r>
            <a:r>
              <a:rPr lang="it-IT" sz="1300" dirty="0" smtClean="0">
                <a:solidFill>
                  <a:srgbClr val="FF0000"/>
                </a:solidFill>
              </a:rPr>
              <a:t>CAP specifico per zona di recapito</a:t>
            </a:r>
            <a:r>
              <a:rPr lang="it-IT" sz="1300" dirty="0" smtClean="0">
                <a:solidFill>
                  <a:schemeClr val="bg1"/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it-IT" sz="1300" dirty="0" smtClean="0">
                <a:solidFill>
                  <a:schemeClr val="bg1"/>
                </a:solidFill>
              </a:rPr>
              <a:t>-apporre l’indicazione della </a:t>
            </a:r>
            <a:r>
              <a:rPr lang="it-IT" sz="1300" dirty="0" smtClean="0">
                <a:solidFill>
                  <a:srgbClr val="FF0000"/>
                </a:solidFill>
              </a:rPr>
              <a:t>sigla automobilistica della provincia </a:t>
            </a:r>
            <a:r>
              <a:rPr lang="it-IT" sz="1300" dirty="0" smtClean="0">
                <a:solidFill>
                  <a:schemeClr val="bg1"/>
                </a:solidFill>
              </a:rPr>
              <a:t>dopo la località senza racchiuderla tra parentesi.</a:t>
            </a:r>
            <a:endParaRPr lang="it-IT" sz="1300" dirty="0">
              <a:solidFill>
                <a:srgbClr val="FF0000"/>
              </a:solidFill>
            </a:endParaRPr>
          </a:p>
        </p:txBody>
      </p:sp>
      <p:sp>
        <p:nvSpPr>
          <p:cNvPr id="7" name="Callout con freccia in giù 6"/>
          <p:cNvSpPr/>
          <p:nvPr/>
        </p:nvSpPr>
        <p:spPr>
          <a:xfrm>
            <a:off x="5004048" y="2564904"/>
            <a:ext cx="3744416" cy="1224136"/>
          </a:xfrm>
          <a:prstGeom prst="downArrowCallout">
            <a:avLst>
              <a:gd name="adj1" fmla="val 11996"/>
              <a:gd name="adj2" fmla="val 15838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Nella corrispondenza si usano molto </a:t>
            </a:r>
            <a:r>
              <a:rPr lang="it-IT" sz="1600" dirty="0" smtClean="0">
                <a:solidFill>
                  <a:srgbClr val="FF0000"/>
                </a:solidFill>
              </a:rPr>
              <a:t>abbreviazioni </a:t>
            </a:r>
            <a:r>
              <a:rPr lang="it-IT" sz="1600" dirty="0" smtClean="0">
                <a:solidFill>
                  <a:schemeClr val="bg1"/>
                </a:solidFill>
              </a:rPr>
              <a:t>e </a:t>
            </a:r>
            <a:r>
              <a:rPr lang="it-IT" sz="1600" dirty="0" smtClean="0">
                <a:solidFill>
                  <a:srgbClr val="FF0000"/>
                </a:solidFill>
              </a:rPr>
              <a:t>sigle </a:t>
            </a:r>
            <a:r>
              <a:rPr lang="it-IT" sz="1600" dirty="0" smtClean="0">
                <a:solidFill>
                  <a:schemeClr val="bg1"/>
                </a:solidFill>
              </a:rPr>
              <a:t>(lettere separate dal punto, senza spazi intermedi.</a:t>
            </a:r>
            <a:endParaRPr lang="it-IT" sz="1600" dirty="0"/>
          </a:p>
        </p:txBody>
      </p:sp>
      <p:pic>
        <p:nvPicPr>
          <p:cNvPr id="2050" name="Picture 2" descr="C:\Users\Clara\Downloads\IMG_20200403_153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7704856" cy="24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omino-960x7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1268760"/>
            <a:ext cx="1224136" cy="146154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692696"/>
            <a:ext cx="4288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Stili estetici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Fumetto 2 4"/>
          <p:cNvSpPr/>
          <p:nvPr/>
        </p:nvSpPr>
        <p:spPr>
          <a:xfrm>
            <a:off x="467544" y="1844824"/>
            <a:ext cx="4464496" cy="1728192"/>
          </a:xfrm>
          <a:prstGeom prst="wedgeRoundRectCallout">
            <a:avLst>
              <a:gd name="adj1" fmla="val -19573"/>
              <a:gd name="adj2" fmla="val 74710"/>
              <a:gd name="adj3" fmla="val 16667"/>
            </a:avLst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In base alle  proprie esigenze la lettera può essere disposta in base agli stili  </a:t>
            </a:r>
            <a:r>
              <a:rPr lang="it-IT" sz="1400" dirty="0" smtClean="0">
                <a:solidFill>
                  <a:srgbClr val="FF0000"/>
                </a:solidFill>
              </a:rPr>
              <a:t>blocco</a:t>
            </a:r>
            <a:r>
              <a:rPr lang="it-IT" sz="1400" dirty="0" smtClean="0"/>
              <a:t>,  </a:t>
            </a:r>
            <a:r>
              <a:rPr lang="it-IT" sz="1400" dirty="0" smtClean="0">
                <a:solidFill>
                  <a:srgbClr val="FF0000"/>
                </a:solidFill>
              </a:rPr>
              <a:t>semiblocco</a:t>
            </a:r>
            <a:r>
              <a:rPr lang="it-IT" sz="1400" dirty="0" smtClean="0"/>
              <a:t>, </a:t>
            </a:r>
            <a:r>
              <a:rPr lang="it-IT" sz="1400" dirty="0" smtClean="0">
                <a:solidFill>
                  <a:srgbClr val="FF0000"/>
                </a:solidFill>
              </a:rPr>
              <a:t>classica</a:t>
            </a:r>
            <a:r>
              <a:rPr lang="it-IT" sz="1400" dirty="0" smtClean="0"/>
              <a:t> e </a:t>
            </a:r>
            <a:r>
              <a:rPr lang="it-IT" sz="1400" dirty="0" smtClean="0">
                <a:solidFill>
                  <a:srgbClr val="FF0000"/>
                </a:solidFill>
              </a:rPr>
              <a:t>all’americana</a:t>
            </a:r>
            <a:r>
              <a:rPr lang="it-IT" sz="1400" dirty="0" smtClean="0"/>
              <a:t>.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Nella scelta dello stile si deve considerare  sia la lunghezza del testo, sia il tipo di lettera che si intende redigere; in tutti i casi, nel corpo l’</a:t>
            </a:r>
            <a:r>
              <a:rPr lang="it-IT" sz="1400" dirty="0" smtClean="0">
                <a:solidFill>
                  <a:srgbClr val="FF0000"/>
                </a:solidFill>
              </a:rPr>
              <a:t>allineamento </a:t>
            </a:r>
            <a:r>
              <a:rPr lang="it-IT" sz="1400" dirty="0" smtClean="0">
                <a:solidFill>
                  <a:schemeClr val="bg1"/>
                </a:solidFill>
              </a:rPr>
              <a:t>è </a:t>
            </a:r>
            <a:r>
              <a:rPr lang="it-IT" sz="1400" dirty="0" smtClean="0">
                <a:solidFill>
                  <a:srgbClr val="FF0000"/>
                </a:solidFill>
              </a:rPr>
              <a:t>giustificato</a:t>
            </a:r>
            <a:r>
              <a:rPr lang="it-IT" sz="1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it-IT" sz="1400" dirty="0"/>
          </a:p>
        </p:txBody>
      </p:sp>
      <p:pic>
        <p:nvPicPr>
          <p:cNvPr id="9" name="Immagine 8" descr="IN+SEMIBLOC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186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 descr="IN+BLOCCO+All’AMERIC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140968"/>
            <a:ext cx="337186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013176"/>
            <a:ext cx="33123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 descr="CLASS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149080"/>
            <a:ext cx="245976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 descr="omin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000500"/>
            <a:ext cx="2286000" cy="28575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28392" y="1849832"/>
            <a:ext cx="4415615" cy="1651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Per  </a:t>
            </a:r>
            <a:r>
              <a:rPr lang="it-IT" sz="1600" dirty="0" smtClean="0">
                <a:solidFill>
                  <a:srgbClr val="FF0000"/>
                </a:solidFill>
              </a:rPr>
              <a:t>fissare </a:t>
            </a:r>
            <a:r>
              <a:rPr lang="it-IT" sz="1600" dirty="0" smtClean="0">
                <a:solidFill>
                  <a:schemeClr val="bg1"/>
                </a:solidFill>
              </a:rPr>
              <a:t>nella lettera la posizione dell’</a:t>
            </a:r>
            <a:r>
              <a:rPr lang="it-IT" sz="1600" dirty="0" smtClean="0">
                <a:solidFill>
                  <a:srgbClr val="FF0000"/>
                </a:solidFill>
              </a:rPr>
              <a:t>intestazione </a:t>
            </a:r>
            <a:r>
              <a:rPr lang="it-IT" sz="1600" dirty="0" smtClean="0">
                <a:solidFill>
                  <a:schemeClr val="bg1"/>
                </a:solidFill>
              </a:rPr>
              <a:t>si possono utilizzare le zone 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</a:rPr>
              <a:t>Intestazione </a:t>
            </a:r>
            <a:r>
              <a:rPr lang="it-IT" sz="1600" dirty="0" smtClean="0">
                <a:solidFill>
                  <a:schemeClr val="bg1"/>
                </a:solidFill>
              </a:rPr>
              <a:t>e </a:t>
            </a:r>
            <a:r>
              <a:rPr lang="it-IT" sz="1600" i="1" dirty="0" smtClean="0">
                <a:solidFill>
                  <a:schemeClr val="tx2">
                    <a:lumMod val="50000"/>
                  </a:schemeClr>
                </a:solidFill>
              </a:rPr>
              <a:t>Piè di pagina </a:t>
            </a:r>
            <a:r>
              <a:rPr lang="it-IT" sz="1600" dirty="0" smtClean="0">
                <a:solidFill>
                  <a:schemeClr val="bg1"/>
                </a:solidFill>
              </a:rPr>
              <a:t>impostando i</a:t>
            </a:r>
            <a:r>
              <a:rPr lang="it-IT" sz="1600" dirty="0" smtClean="0">
                <a:solidFill>
                  <a:srgbClr val="FF0000"/>
                </a:solidFill>
              </a:rPr>
              <a:t> margini </a:t>
            </a:r>
            <a:r>
              <a:rPr lang="it-IT" sz="1600" dirty="0" smtClean="0">
                <a:solidFill>
                  <a:schemeClr val="bg1"/>
                </a:solidFill>
              </a:rPr>
              <a:t> sinistro e destro uguali (2 cm).</a:t>
            </a:r>
            <a:endParaRPr lang="it-IT" sz="1600" dirty="0"/>
          </a:p>
        </p:txBody>
      </p:sp>
      <p:sp>
        <p:nvSpPr>
          <p:cNvPr id="7" name="Ovale 6"/>
          <p:cNvSpPr/>
          <p:nvPr/>
        </p:nvSpPr>
        <p:spPr>
          <a:xfrm>
            <a:off x="4716016" y="4509120"/>
            <a:ext cx="4248472" cy="208823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Per rendere l’</a:t>
            </a:r>
            <a:r>
              <a:rPr lang="it-IT" sz="1400" dirty="0" smtClean="0">
                <a:solidFill>
                  <a:srgbClr val="FF0000"/>
                </a:solidFill>
              </a:rPr>
              <a:t>intestazione indipendente dal resto del documento </a:t>
            </a:r>
            <a:r>
              <a:rPr lang="it-IT" sz="1400" dirty="0" smtClean="0">
                <a:solidFill>
                  <a:schemeClr val="bg1"/>
                </a:solidFill>
              </a:rPr>
              <a:t>e attribuire </a:t>
            </a:r>
            <a:r>
              <a:rPr lang="it-IT" sz="1400" dirty="0" smtClean="0">
                <a:solidFill>
                  <a:srgbClr val="FF0000"/>
                </a:solidFill>
              </a:rPr>
              <a:t>margini diversi </a:t>
            </a:r>
            <a:r>
              <a:rPr lang="it-IT" sz="1400" dirty="0" smtClean="0">
                <a:solidFill>
                  <a:schemeClr val="bg1"/>
                </a:solidFill>
              </a:rPr>
              <a:t>al corpo della lettera (sinistro 3,5 cm e destro 2 cm), nel </a:t>
            </a:r>
            <a:r>
              <a:rPr lang="it-IT" sz="1400" dirty="0" smtClean="0">
                <a:solidFill>
                  <a:srgbClr val="FF0000"/>
                </a:solidFill>
              </a:rPr>
              <a:t>documento </a:t>
            </a:r>
            <a:r>
              <a:rPr lang="it-IT" sz="1400" dirty="0" smtClean="0">
                <a:solidFill>
                  <a:schemeClr val="bg1"/>
                </a:solidFill>
              </a:rPr>
              <a:t>è necessario </a:t>
            </a:r>
            <a:r>
              <a:rPr lang="it-IT" sz="1400" dirty="0" smtClean="0">
                <a:solidFill>
                  <a:srgbClr val="FF0000"/>
                </a:solidFill>
              </a:rPr>
              <a:t>inserire l’interruzione </a:t>
            </a:r>
            <a:r>
              <a:rPr lang="it-IT" sz="1400" i="1" dirty="0" smtClean="0">
                <a:solidFill>
                  <a:schemeClr val="bg2">
                    <a:lumMod val="50000"/>
                  </a:schemeClr>
                </a:solidFill>
              </a:rPr>
              <a:t>Continua</a:t>
            </a:r>
            <a:r>
              <a:rPr lang="it-IT" sz="1400" dirty="0" smtClean="0">
                <a:solidFill>
                  <a:schemeClr val="bg1"/>
                </a:solidFill>
              </a:rPr>
              <a:t>.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323528" y="836712"/>
            <a:ext cx="7296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Disporre intestazione</a:t>
            </a:r>
            <a:endParaRPr lang="it-IT" sz="54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Immagine 11" descr="in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4392488" cy="2567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magine 12" descr="gif-for-presentation-63-ga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844824"/>
            <a:ext cx="2857500" cy="271348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131840" y="332656"/>
            <a:ext cx="57808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Disporre la firma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Ovale 4"/>
          <p:cNvSpPr/>
          <p:nvPr/>
        </p:nvSpPr>
        <p:spPr>
          <a:xfrm>
            <a:off x="4932040" y="1700808"/>
            <a:ext cx="3816424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Di solito la </a:t>
            </a:r>
            <a:r>
              <a:rPr lang="it-IT" sz="1400" dirty="0" smtClean="0">
                <a:solidFill>
                  <a:srgbClr val="FF0000"/>
                </a:solidFill>
              </a:rPr>
              <a:t>dicitura firma </a:t>
            </a:r>
            <a:r>
              <a:rPr lang="it-IT" sz="1400" dirty="0" smtClean="0">
                <a:solidFill>
                  <a:schemeClr val="bg1"/>
                </a:solidFill>
              </a:rPr>
              <a:t>va allineata a destra; se però essa è </a:t>
            </a:r>
            <a:r>
              <a:rPr lang="it-IT" sz="1400" dirty="0" smtClean="0">
                <a:solidFill>
                  <a:srgbClr val="FF0000"/>
                </a:solidFill>
              </a:rPr>
              <a:t>disposta su più righe</a:t>
            </a:r>
            <a:r>
              <a:rPr lang="it-IT" sz="1400" dirty="0" smtClean="0">
                <a:solidFill>
                  <a:schemeClr val="bg1"/>
                </a:solidFill>
              </a:rPr>
              <a:t>, solo la più lunga va allineata al margine destro, mentre le altre saranno centrate rispetto a queste.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251520" y="4005064"/>
            <a:ext cx="3816424" cy="25202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Tale  operazione si può compiere in due diversi modi :</a:t>
            </a:r>
          </a:p>
          <a:p>
            <a:pPr algn="ctr">
              <a:buFontTx/>
              <a:buChar char="-"/>
            </a:pPr>
            <a:r>
              <a:rPr lang="it-IT" sz="1200" dirty="0" smtClean="0">
                <a:solidFill>
                  <a:schemeClr val="bg1"/>
                </a:solidFill>
              </a:rPr>
              <a:t>digitare il  testo e </a:t>
            </a:r>
            <a:r>
              <a:rPr lang="it-IT" sz="1200" dirty="0" smtClean="0">
                <a:solidFill>
                  <a:srgbClr val="FF0000"/>
                </a:solidFill>
              </a:rPr>
              <a:t>allineare a destra la riga più lunga</a:t>
            </a:r>
            <a:r>
              <a:rPr lang="it-IT" sz="1200" dirty="0" smtClean="0">
                <a:solidFill>
                  <a:schemeClr val="bg1"/>
                </a:solidFill>
              </a:rPr>
              <a:t>, quindi applicare l’</a:t>
            </a:r>
            <a:r>
              <a:rPr lang="it-IT" sz="1200" dirty="0" smtClean="0">
                <a:solidFill>
                  <a:srgbClr val="FF0000"/>
                </a:solidFill>
              </a:rPr>
              <a:t>allineamento centrato</a:t>
            </a:r>
            <a:r>
              <a:rPr lang="it-IT" sz="1200" dirty="0" smtClean="0">
                <a:solidFill>
                  <a:schemeClr val="bg1"/>
                </a:solidFill>
              </a:rPr>
              <a:t>;</a:t>
            </a:r>
          </a:p>
          <a:p>
            <a:pPr algn="ctr">
              <a:buFontTx/>
              <a:buChar char="-"/>
            </a:pPr>
            <a:r>
              <a:rPr lang="it-IT" sz="1200" dirty="0" smtClean="0">
                <a:solidFill>
                  <a:schemeClr val="bg1"/>
                </a:solidFill>
              </a:rPr>
              <a:t>-inserire una </a:t>
            </a:r>
            <a:r>
              <a:rPr lang="it-IT" sz="1200" dirty="0" smtClean="0">
                <a:solidFill>
                  <a:srgbClr val="FF0000"/>
                </a:solidFill>
              </a:rPr>
              <a:t>tabella </a:t>
            </a:r>
            <a:r>
              <a:rPr lang="it-IT" sz="1200" dirty="0" smtClean="0">
                <a:solidFill>
                  <a:schemeClr val="bg2">
                    <a:lumMod val="10000"/>
                  </a:schemeClr>
                </a:solidFill>
              </a:rPr>
              <a:t>2x1</a:t>
            </a:r>
            <a:r>
              <a:rPr lang="it-IT" sz="1200" dirty="0" smtClean="0">
                <a:solidFill>
                  <a:schemeClr val="bg1"/>
                </a:solidFill>
              </a:rPr>
              <a:t>, visualizzare la griglia ed eliminare i bordi (</a:t>
            </a:r>
            <a:r>
              <a:rPr lang="it-IT" sz="1200" dirty="0" smtClean="0">
                <a:solidFill>
                  <a:schemeClr val="bg2">
                    <a:lumMod val="10000"/>
                  </a:schemeClr>
                </a:solidFill>
              </a:rPr>
              <a:t>Nessun bordo</a:t>
            </a:r>
            <a:r>
              <a:rPr lang="it-IT" sz="1200" dirty="0" smtClean="0">
                <a:solidFill>
                  <a:schemeClr val="bg1"/>
                </a:solidFill>
              </a:rPr>
              <a:t>), digitare il testo della firma nella seconda colonna , dimensionarla alla riga più lunga e centrare tutte le righe.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10" name="Immagine 9" descr="firm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12976"/>
            <a:ext cx="2661760" cy="3356992"/>
          </a:xfrm>
          <a:prstGeom prst="rect">
            <a:avLst/>
          </a:prstGeom>
        </p:spPr>
      </p:pic>
      <p:pic>
        <p:nvPicPr>
          <p:cNvPr id="11" name="Immagine 10" descr="download (1)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5085184"/>
            <a:ext cx="2933700" cy="1562100"/>
          </a:xfrm>
          <a:prstGeom prst="rect">
            <a:avLst/>
          </a:prstGeom>
        </p:spPr>
      </p:pic>
      <p:pic>
        <p:nvPicPr>
          <p:cNvPr id="12" name="Immagine 11" descr="xIMG_D360AD4EA3ED-1.jpeg.pagespeed.ic.0D1WHCvv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4104456" cy="23042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647</Words>
  <Application>Microsoft Office PowerPoint</Application>
  <PresentationFormat>Presentazione su schermo (4:3)</PresentationFormat>
  <Paragraphs>38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Algerian</vt:lpstr>
      <vt:lpstr>Calibri</vt:lpstr>
      <vt:lpstr>Constantia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Clara</dc:creator>
  <cp:lastModifiedBy>Campisi Antonina</cp:lastModifiedBy>
  <cp:revision>57</cp:revision>
  <dcterms:created xsi:type="dcterms:W3CDTF">2020-04-03T09:37:05Z</dcterms:created>
  <dcterms:modified xsi:type="dcterms:W3CDTF">2020-06-11T13:29:57Z</dcterms:modified>
</cp:coreProperties>
</file>