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4" r:id="rId15"/>
    <p:sldId id="272" r:id="rId16"/>
    <p:sldId id="273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FFFD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B1CE-67D3-4DA1-B6B2-43DF3F233503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24B4-26F1-4B47-9B3B-E99DC03A0D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4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24B4-26F1-4B47-9B3B-E99DC03A0D9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19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24B4-26F1-4B47-9B3B-E99DC03A0D9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97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BA15-8581-42CE-9A42-CBDAD183CC29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2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1C15-A27E-4ED3-9A68-AAF6AF9BE310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8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26B1-32C6-4AA1-B307-405A21564459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8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F8D9-1ADA-4371-BAF0-8538F063F3EB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29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F63F-46D2-4DD6-877B-071DCD9B32E2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77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B83A-0117-4FA3-80C9-B2B2A0FF3DAE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40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2CB0-C11F-4A1C-BF29-5F736A2461EF}" type="datetime1">
              <a:rPr lang="it-IT" smtClean="0"/>
              <a:t>11/06/2020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92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6B0-5996-4E0A-8955-B7BB10B30D0F}" type="datetime1">
              <a:rPr lang="it-IT" smtClean="0"/>
              <a:t>11/06/2020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3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F640-2BF5-4ECF-9500-0619A254E181}" type="datetime1">
              <a:rPr lang="it-IT" smtClean="0"/>
              <a:t>11/06/2020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52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AFF4-D2A6-4DB5-8214-55D0BAE5572D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50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C4DB-4A5B-4AF3-A6A7-27082DF59BDC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16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CCCE-48C6-480E-802C-64AD4E299CEC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PERLOTTI SILVIA  1^ A TUR  IIS. F. FERRARA MAZARA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4049-BD21-484B-A75C-7B05D83009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4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12203635" cy="685146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33700" y="-422910"/>
            <a:ext cx="9144000" cy="2387600"/>
          </a:xfrm>
        </p:spPr>
        <p:txBody>
          <a:bodyPr/>
          <a:lstStyle/>
          <a:p>
            <a:pPr algn="r"/>
            <a:r>
              <a:rPr lang="it-IT" dirty="0" smtClean="0"/>
              <a:t>                                </a:t>
            </a:r>
            <a:r>
              <a:rPr lang="it-IT" sz="9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Internet</a:t>
            </a:r>
            <a:endParaRPr lang="it-IT" sz="9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" y="4156393"/>
            <a:ext cx="5471160" cy="1655762"/>
          </a:xfrm>
        </p:spPr>
        <p:txBody>
          <a:bodyPr>
            <a:noAutofit/>
          </a:bodyPr>
          <a:lstStyle/>
          <a:p>
            <a:pPr algn="l"/>
            <a:r>
              <a:rPr lang="it-IT" sz="7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Silvia </a:t>
            </a:r>
            <a:r>
              <a:rPr lang="it-IT" sz="70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Perlotti</a:t>
            </a:r>
            <a:endParaRPr lang="it-IT" sz="70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it-IT" sz="7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 A^T </a:t>
            </a:r>
            <a:endParaRPr lang="it-IT" sz="7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4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284">
            <a:off x="7338224" y="4966429"/>
            <a:ext cx="2583450" cy="1431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Connessione</a:t>
            </a:r>
            <a:endParaRPr lang="it-IT" sz="80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Per accedere a Internet occorre avere un contratto con un </a:t>
            </a: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IPS,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ovvero componenti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software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per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incrementare la sicurezza informatica di un sistema informatico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registrando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le informazioni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tentando di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bloccare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le attività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dannose. Una volta c’era la </a:t>
            </a: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PSTN,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che una volta usata si bloccava la rete telefonica. Oggi invece c’è l’ADSL con il quale si utilizza la rete telefonica anche per la trasmissione di dati in modo simultaneo.</a:t>
            </a:r>
            <a:endParaRPr lang="it-IT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8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6187" y="125043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Il termine banda larga indica una connessione molto veloce e si può dividere in: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b="1" i="1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Flat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con tariffa fissa, cioè si paga ogni mese lo stesso canone.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Free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con tariffa oraria, che varia in base all’accesso frequente ad Internet.  </a:t>
            </a:r>
          </a:p>
          <a:p>
            <a:pPr marL="0" indent="0" algn="just">
              <a:buNone/>
            </a:pP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più utilizzata è la tariffa </a:t>
            </a:r>
            <a:r>
              <a:rPr lang="it-IT" b="1" i="1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broad</a:t>
            </a:r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band </a:t>
            </a:r>
            <a:r>
              <a:rPr lang="it-IT" b="1" i="1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flat</a:t>
            </a:r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quale permette di rimanere connessi in modo permanente o per lunghi lassi di tempo alla Rete.  </a:t>
            </a:r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1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74" y="257576"/>
            <a:ext cx="10683025" cy="63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96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www</a:t>
            </a:r>
            <a:endParaRPr lang="it-IT" sz="96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11569"/>
            <a:ext cx="10515600" cy="3552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Il </a:t>
            </a:r>
            <a:r>
              <a:rPr lang="it-IT" sz="32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World Wide Web </a:t>
            </a:r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consiste in un immenso numero di pagine multimediali collegate tra loro e organizzate in siti da cui è possibile reperire informazioni mediante software browser. Il WWW permette di usufruire dei contenuti delle pagine Web dove i link consentono di raggiungere le informazioni in computer lontani tra loro.</a:t>
            </a:r>
            <a:endParaRPr lang="it-IT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1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Internet oggi</a:t>
            </a:r>
            <a:endParaRPr lang="it-IT" sz="80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Internet oggi è usato per la maggior parte dei campi: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E-commerce: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la compravendita di prodotti e servizi attraverso la transazione commerciale.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Telelavoro: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lavorare da casa mantenendo contatti con l’azienda.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Blog: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pagine web create per fornire informazioni di vario tipo.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Posta elettronica: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modalità di comunicazione attraverso l’invio di messaggi.</a:t>
            </a:r>
            <a:endParaRPr lang="it-IT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Ergonomia: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disciplina che studia le condizioni e l’ambiente di lavoro per adattarli alle esigenze del lavoratore. </a:t>
            </a:r>
            <a:endParaRPr lang="it-IT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1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salute ed Internet </a:t>
            </a:r>
            <a:endParaRPr lang="it-IT" sz="66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56852"/>
            <a:ext cx="10075606" cy="4820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È necessario conoscere e applicare alcune regole fondamentali evitando rischi per la salute, come disturbi muscolo-scheletrici e di affaticamento visivo o mentale. Tra i principali suggerimenti: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Illuminare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correttamente il posto di lavoro.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Inclinare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lo schermo per eliminare i riflessi sulla superficie.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Distanza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 </a:t>
            </a: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50/70 cm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degli occhi dallo schermo.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Evitare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irrigidimenti delle mani nell’utilizzo del mouse.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Appoggiare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piedi al pavimento e schiena allo schienale.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Evitare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le posizioni di lavoro fisse per tempi prolungati. </a:t>
            </a:r>
          </a:p>
          <a:p>
            <a:pPr marL="0" indent="0" algn="just">
              <a:buNone/>
            </a:pPr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4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224" y="124490"/>
            <a:ext cx="3932237" cy="1092251"/>
          </a:xfrm>
        </p:spPr>
        <p:txBody>
          <a:bodyPr>
            <a:normAutofit/>
          </a:bodyPr>
          <a:lstStyle/>
          <a:p>
            <a:pPr algn="ctr"/>
            <a:r>
              <a:rPr lang="it-IT" sz="72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L’URL</a:t>
            </a:r>
            <a:endParaRPr lang="it-IT" sz="72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720" r="8720"/>
          <a:stretch>
            <a:fillRect/>
          </a:stretch>
        </p:blipFill>
        <p:spPr>
          <a:xfrm>
            <a:off x="6238568" y="2086666"/>
            <a:ext cx="4852220" cy="2441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65471" y="1216741"/>
            <a:ext cx="5574890" cy="4726859"/>
          </a:xfrm>
        </p:spPr>
        <p:txBody>
          <a:bodyPr>
            <a:normAutofit/>
          </a:bodyPr>
          <a:lstStyle/>
          <a:p>
            <a:pPr algn="just"/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La locuzione </a:t>
            </a:r>
            <a:r>
              <a:rPr lang="it-IT" sz="2600" dirty="0" err="1">
                <a:latin typeface="Andalus" panose="02020603050405020304" pitchFamily="18" charset="-78"/>
                <a:cs typeface="Andalus" panose="02020603050405020304" pitchFamily="18" charset="-78"/>
              </a:rPr>
              <a:t>Uniform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 Resource Locator 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è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una sequenza di caratteri che identifica 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l'indirizzo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di una risorsa su una rete di computer, come ad esempio un documento, un'immagine, un 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video resa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accessibile a un client. 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È utilizzato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dai programmatori per indicare risorse web (http), risorse recuperabili tramite protocolli di trasferimento file (ftp), condivisioni remote (</a:t>
            </a:r>
            <a:r>
              <a:rPr lang="it-IT" sz="2600" dirty="0" err="1">
                <a:latin typeface="Andalus" panose="02020603050405020304" pitchFamily="18" charset="-78"/>
                <a:cs typeface="Andalus" panose="02020603050405020304" pitchFamily="18" charset="-78"/>
              </a:rPr>
              <a:t>smb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) o accessi a sistemi esterni (</a:t>
            </a:r>
            <a:r>
              <a:rPr lang="it-IT" sz="2600" dirty="0" err="1">
                <a:latin typeface="Andalus" panose="02020603050405020304" pitchFamily="18" charset="-78"/>
                <a:cs typeface="Andalus" panose="02020603050405020304" pitchFamily="18" charset="-78"/>
              </a:rPr>
              <a:t>ssh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). </a:t>
            </a:r>
          </a:p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4983">
            <a:off x="8625350" y="600410"/>
            <a:ext cx="3067662" cy="230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39" y="1102545"/>
            <a:ext cx="8090719" cy="2015152"/>
          </a:xfrm>
        </p:spPr>
        <p:txBody>
          <a:bodyPr>
            <a:normAutofit/>
          </a:bodyPr>
          <a:lstStyle/>
          <a:p>
            <a:pPr algn="ctr"/>
            <a:r>
              <a:rPr lang="it-IT" sz="66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Il browser e i motori di ricerca</a:t>
            </a:r>
            <a:endParaRPr lang="it-IT" sz="66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5187" y="3344710"/>
            <a:ext cx="10896600" cy="3070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Il </a:t>
            </a:r>
            <a:r>
              <a:rPr lang="it-IT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Browser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 è un software installato sul computer ed è la prima cosa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che occorre per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accedere a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Internet. Esempi di browser sono  Internet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Explorer, Google </a:t>
            </a:r>
            <a:r>
              <a:rPr lang="it-IT" dirty="0" err="1">
                <a:latin typeface="Andalus" panose="02020603050405020304" pitchFamily="18" charset="-78"/>
                <a:cs typeface="Andalus" panose="02020603050405020304" pitchFamily="18" charset="-78"/>
              </a:rPr>
              <a:t>Chrome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 oppure </a:t>
            </a:r>
            <a:r>
              <a:rPr lang="it-IT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Firefox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. Non sempre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si è già a conoscenza dell’indirizzo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preciso di quello che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si vuole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vedere, in questo caso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bisogna appoggiarsi ad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un</a:t>
            </a:r>
            <a:r>
              <a:rPr lang="it-IT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Motore di </a:t>
            </a: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Ricerca,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grado di fornire un elenco di collegamenti a pagine Web che contengono informazioni in base alle parole chiave digitate dall’utente nella casella di ricerca. </a:t>
            </a:r>
            <a:endParaRPr lang="it-IT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5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Storia</a:t>
            </a:r>
            <a:endParaRPr lang="it-IT" sz="80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793" y="2205038"/>
            <a:ext cx="8634413" cy="25881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storia di Internet ha inizio negli anni 60’ in America con la prima rete di computer ARPANET. Negli anni 80 invece a causa del notevole sviluppo si ebbe la nascita di una nuova struttura chiamata </a:t>
            </a:r>
            <a:r>
              <a:rPr lang="it-IT" sz="32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Internet. </a:t>
            </a:r>
            <a:endParaRPr lang="it-IT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0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 cosa è Internet? </a:t>
            </a:r>
            <a:endParaRPr lang="it-IT" sz="72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7449"/>
            <a:ext cx="9063038" cy="3060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Per Internet s’intende una rete di collegamenti informatici a livello planetario che permette comunicazione tra loro di reti locali di computer e banche dati, così da rendere disponibili agli utenti informazioni in forma di immagini, filmati, ipertesti e musica.</a:t>
            </a:r>
            <a:endParaRPr lang="it-IT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516" y="3625596"/>
            <a:ext cx="4172462" cy="3232404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7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0850"/>
          </a:xfrm>
        </p:spPr>
        <p:txBody>
          <a:bodyPr>
            <a:noAutofit/>
          </a:bodyPr>
          <a:lstStyle/>
          <a:p>
            <a:pPr algn="ctr"/>
            <a:r>
              <a:rPr lang="it-IT" sz="6600" b="1" i="1" dirty="0" err="1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Trasmission</a:t>
            </a:r>
            <a:r>
              <a:rPr lang="it-IT" sz="66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Control </a:t>
            </a:r>
            <a:r>
              <a:rPr lang="it-IT" sz="6600" b="1" i="1" dirty="0" err="1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Protocol</a:t>
            </a:r>
            <a:r>
              <a:rPr lang="it-IT" sz="66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it-IT" sz="66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538" y="4675239"/>
            <a:ext cx="11113985" cy="1681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Tutti i computer sono muniti di un protocollo di comunicazione standard chiamato </a:t>
            </a:r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TCP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it-IT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Transmission</a:t>
            </a:r>
            <a:r>
              <a:rPr lang="it-IT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Control </a:t>
            </a:r>
            <a:r>
              <a:rPr lang="it-IT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Protocol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). Tale protocollo è a commutazione di pacchetto. Consente elevate velocità nella trasmissione delle informazioni e rende possibile l’attivazione di molteplici connessioni.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269" y="2498497"/>
            <a:ext cx="3869762" cy="2176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9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50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 reti informatiche si classificano in: </a:t>
            </a:r>
            <a:endParaRPr lang="it-IT" sz="50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9825507" cy="4678206"/>
          </a:xfrm>
        </p:spPr>
        <p:txBody>
          <a:bodyPr>
            <a:normAutofit/>
          </a:bodyPr>
          <a:lstStyle/>
          <a:p>
            <a:pPr algn="just"/>
            <a:r>
              <a:rPr lang="it-IT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Geografica: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rete di grandi dimensioni  che può collegare computer distribuiti in zone geograficamente lontane.</a:t>
            </a:r>
          </a:p>
          <a:p>
            <a:pPr algn="just"/>
            <a:r>
              <a:rPr lang="it-IT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Architettura: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tipologia di architettura software che descrive le         funzionalità logiche della rete stessa, cioè come sono strutturate.</a:t>
            </a:r>
          </a:p>
          <a:p>
            <a:pPr algn="just"/>
            <a:r>
              <a:rPr lang="it-IT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Topologia: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modello geometrico che rappresenta le relazioni di connettività, fisica o logica, tra i computer costituenti una rete.</a:t>
            </a:r>
          </a:p>
          <a:p>
            <a:pPr algn="just"/>
            <a:r>
              <a:rPr lang="it-IT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Connessione: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 connessioni Internet permettono di mettere in comunicazione diretta due dispositivi di rete. Questo collegamento sarà assicurato senza che si renda necessario l'intervento di un terzo dispositivo.</a:t>
            </a:r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3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29" y="3731342"/>
            <a:ext cx="5387771" cy="312665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88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Reti geografiche</a:t>
            </a:r>
            <a:endParaRPr lang="it-IT" sz="88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351338"/>
          </a:xfrm>
        </p:spPr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GAN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è una rete che permette di connettersi in tutto il mondo.</a:t>
            </a:r>
          </a:p>
          <a:p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WAN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è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una rete di telecomunicazioni che si estende su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zone geograficamente lontane.</a:t>
            </a:r>
          </a:p>
          <a:p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LAN</a:t>
            </a:r>
            <a:r>
              <a:rPr lang="it-IT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è una rete di piccole dimensioni in grado di collegare pc che si trovano nella medesima stanza.</a:t>
            </a:r>
          </a:p>
          <a:p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</a:t>
            </a:r>
            <a:r>
              <a:rPr lang="it-IT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è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un tipo di rete di telecomunicazioni con un'estensione limitata a un perimetro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metropolitano.</a:t>
            </a:r>
          </a:p>
          <a:p>
            <a:r>
              <a:rPr lang="it-IT" b="1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PAN </a:t>
            </a:r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è</a:t>
            </a:r>
            <a:r>
              <a:rPr lang="it-IT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dirty="0">
                <a:latin typeface="Andalus" panose="02020603050405020304" pitchFamily="18" charset="-78"/>
                <a:cs typeface="Andalus" panose="02020603050405020304" pitchFamily="18" charset="-78"/>
              </a:rPr>
              <a:t>una rete con raggio pari alle dimensioni di una stanza, quindi pochi </a:t>
            </a:r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metri.</a:t>
            </a:r>
          </a:p>
          <a:p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0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8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Architettura</a:t>
            </a:r>
            <a:endParaRPr lang="it-IT" sz="88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 computer connessi in rete si distinguono in: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Server,</a:t>
            </a:r>
            <a:r>
              <a:rPr lang="it-IT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elaboratori potenti che mettono a disposizione di altri computer le loro risorse hardware e software.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Client, </a:t>
            </a:r>
            <a:r>
              <a:rPr lang="it-IT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computer dotati di software che consente loro di connettersi al server.</a:t>
            </a:r>
          </a:p>
          <a:p>
            <a:pPr marL="0" indent="0">
              <a:buNone/>
            </a:pPr>
            <a:r>
              <a:rPr lang="it-IT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Il </a:t>
            </a:r>
            <a:r>
              <a:rPr lang="it-IT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client software </a:t>
            </a:r>
            <a:r>
              <a:rPr lang="it-IT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consente l’accesso alle funzionalità del server, invece il </a:t>
            </a:r>
            <a:r>
              <a:rPr lang="it-IT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server software </a:t>
            </a:r>
            <a:r>
              <a:rPr lang="it-IT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gestisce gli accessi e rilascia le risorse.  </a:t>
            </a:r>
            <a:endParaRPr lang="it-IT" sz="3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8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31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Reti ad accesso ristretto</a:t>
            </a:r>
            <a:endParaRPr lang="it-IT" sz="66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7" y="1426369"/>
            <a:ext cx="5157787" cy="676275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Intranet</a:t>
            </a:r>
            <a:endParaRPr lang="it-IT" sz="4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9105" y="2102643"/>
            <a:ext cx="5201443" cy="21121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Il sistema ne consente l’accesso solo a un certo numero di utenti autorizzati, individuati con un identificativo.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084887" y="1426369"/>
            <a:ext cx="5183188" cy="676275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Extranet</a:t>
            </a:r>
            <a:endParaRPr lang="it-IT" sz="4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46823" y="2102643"/>
            <a:ext cx="5654677" cy="17978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essa sono previsti determinati accessi all’esterno. Può essere considerata una rete aziendale privata.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53" y="4445793"/>
            <a:ext cx="2937012" cy="2200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i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Topologia</a:t>
            </a:r>
            <a:endParaRPr lang="it-IT" sz="8000" b="1" i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52136"/>
            <a:ext cx="10108842" cy="515472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it-IT" sz="26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Rete a bus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tutti i computer sono collegati ad una stessa linea di trasmissione tramite un cavo.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6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Rete ad albero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variante più complessa, in cui da ciascun nodo possono dipartirsi più catene realizzando una struttura multilivello.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6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Rete ad anello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i computer sono posti su un cerchio e comunicano ciascuno al loro turno.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6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Rete </a:t>
            </a:r>
            <a:r>
              <a:rPr lang="it-IT" sz="2600" b="1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stella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i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computer sono connessi ad un componente centrale 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chiamato </a:t>
            </a:r>
            <a:r>
              <a:rPr lang="it-IT" sz="2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Hub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I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dati sono inviati dal computer trasmittente attraverso l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’ </a:t>
            </a:r>
            <a:r>
              <a:rPr lang="it-IT" sz="2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Hub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 tutti i computer della rete.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6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Rete a maglia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reti in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cui i nodi sono 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interconnessi tra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loro per più di una volta, creando </a:t>
            </a:r>
            <a:r>
              <a:rPr lang="it-IT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percorsi alternativi </a:t>
            </a:r>
            <a:r>
              <a:rPr lang="it-IT" sz="2600" dirty="0">
                <a:latin typeface="Andalus" panose="02020603050405020304" pitchFamily="18" charset="-78"/>
                <a:cs typeface="Andalus" panose="02020603050405020304" pitchFamily="18" charset="-78"/>
              </a:rPr>
              <a:t>caso di congestione o malfunzionamento di linea.</a:t>
            </a:r>
            <a:endParaRPr lang="it-IT" sz="2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PERLOTTI SILVIA  1^ A TUR  IIS. F. FERRARA MAZARA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3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1265</Words>
  <Application>Microsoft Office PowerPoint</Application>
  <PresentationFormat>Widescreen</PresentationFormat>
  <Paragraphs>82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Andalus</vt:lpstr>
      <vt:lpstr>Arial</vt:lpstr>
      <vt:lpstr>Calibri</vt:lpstr>
      <vt:lpstr>Calibri Light</vt:lpstr>
      <vt:lpstr>Wingdings</vt:lpstr>
      <vt:lpstr>Tema di Office</vt:lpstr>
      <vt:lpstr>                                Internet</vt:lpstr>
      <vt:lpstr>Storia</vt:lpstr>
      <vt:lpstr>Che cosa è Internet? </vt:lpstr>
      <vt:lpstr>Trasmission Control Protocol </vt:lpstr>
      <vt:lpstr>Le reti informatiche si classificano in: </vt:lpstr>
      <vt:lpstr>Reti geografiche</vt:lpstr>
      <vt:lpstr>Architettura</vt:lpstr>
      <vt:lpstr>Reti ad accesso ristretto</vt:lpstr>
      <vt:lpstr>Topologia</vt:lpstr>
      <vt:lpstr>Connessione</vt:lpstr>
      <vt:lpstr>Presentazione standard di PowerPoint</vt:lpstr>
      <vt:lpstr>www</vt:lpstr>
      <vt:lpstr>Internet oggi</vt:lpstr>
      <vt:lpstr>La salute ed Internet </vt:lpstr>
      <vt:lpstr>L’URL</vt:lpstr>
      <vt:lpstr>Il browser e i motori di ricerca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vincenzo perlotti</dc:creator>
  <cp:lastModifiedBy>Campisi Antonina</cp:lastModifiedBy>
  <cp:revision>68</cp:revision>
  <dcterms:created xsi:type="dcterms:W3CDTF">2020-03-30T13:16:05Z</dcterms:created>
  <dcterms:modified xsi:type="dcterms:W3CDTF">2020-06-11T13:27:32Z</dcterms:modified>
</cp:coreProperties>
</file>