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7" r:id="rId14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979560"/>
            <a:ext cx="10972080" cy="1567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442880" y="843480"/>
            <a:ext cx="9143280" cy="91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6600" b="1" strike="noStrike" spc="-1">
                <a:solidFill>
                  <a:srgbClr val="000000"/>
                </a:solidFill>
                <a:latin typeface="Calibri Light"/>
              </a:rPr>
              <a:t>ICT</a:t>
            </a:r>
            <a:endParaRPr lang="it-IT" sz="6600" b="0" strike="noStrike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371600" y="2367360"/>
            <a:ext cx="9143280" cy="272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it-IT" sz="2600" b="0" strike="noStrike" spc="-1">
                <a:solidFill>
                  <a:srgbClr val="000000"/>
                </a:solidFill>
                <a:latin typeface="Calibri"/>
              </a:rPr>
              <a:t>La </a:t>
            </a:r>
            <a:r>
              <a:rPr lang="it-IT" sz="2600" b="0" strike="noStrike" spc="-1">
                <a:solidFill>
                  <a:srgbClr val="FF0000"/>
                </a:solidFill>
                <a:latin typeface="Calibri"/>
              </a:rPr>
              <a:t>continua evoluzione dell’Informatica </a:t>
            </a:r>
            <a:r>
              <a:rPr lang="it-IT" sz="2600" b="0" strike="noStrike" spc="-1">
                <a:solidFill>
                  <a:srgbClr val="000000"/>
                </a:solidFill>
                <a:latin typeface="Calibri"/>
              </a:rPr>
              <a:t>determina un’estensione delle </a:t>
            </a:r>
            <a:r>
              <a:rPr lang="it-IT" sz="2600" b="0" strike="noStrike" spc="-1">
                <a:solidFill>
                  <a:srgbClr val="FF0000"/>
                </a:solidFill>
                <a:latin typeface="Calibri"/>
              </a:rPr>
              <a:t>nuove risorse tecnologiche</a:t>
            </a:r>
            <a:r>
              <a:rPr lang="it-IT" sz="2600" b="0" strike="noStrike" spc="-1">
                <a:solidFill>
                  <a:srgbClr val="000000"/>
                </a:solidFill>
                <a:latin typeface="Calibri"/>
              </a:rPr>
              <a:t> in molti ambiti applicativi e sempre più spesso si parla di </a:t>
            </a:r>
            <a:r>
              <a:rPr lang="it-IT" sz="2600" b="1" strike="noStrike" spc="-1">
                <a:solidFill>
                  <a:srgbClr val="000000"/>
                </a:solidFill>
                <a:latin typeface="Calibri"/>
              </a:rPr>
              <a:t>ICT </a:t>
            </a:r>
            <a:r>
              <a:rPr lang="it-IT" sz="2600" b="0" strike="noStrike" spc="-1">
                <a:solidFill>
                  <a:srgbClr val="000000"/>
                </a:solidFill>
                <a:latin typeface="Calibri"/>
              </a:rPr>
              <a:t>(Information and Communication Technology, «Tecnologia dell’Informazione e della Comunicazione»).</a:t>
            </a:r>
            <a:endParaRPr lang="it-IT" sz="26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it-IT" sz="2600" b="0" strike="noStrike" spc="-1">
                <a:solidFill>
                  <a:srgbClr val="000000"/>
                </a:solidFill>
                <a:latin typeface="Calibri"/>
              </a:rPr>
              <a:t>Quindi per </a:t>
            </a:r>
            <a:r>
              <a:rPr lang="it-IT" sz="2600" b="0" strike="noStrike" spc="-1">
                <a:solidFill>
                  <a:srgbClr val="FF0000"/>
                </a:solidFill>
                <a:latin typeface="Calibri"/>
              </a:rPr>
              <a:t>ICT</a:t>
            </a:r>
            <a:r>
              <a:rPr lang="it-IT" sz="2600" b="0" strike="noStrike" spc="-1">
                <a:solidFill>
                  <a:srgbClr val="000000"/>
                </a:solidFill>
                <a:latin typeface="Calibri"/>
              </a:rPr>
              <a:t>, si intende </a:t>
            </a:r>
            <a:r>
              <a:rPr lang="it-IT" sz="2600" b="0" strike="noStrike" spc="-1">
                <a:solidFill>
                  <a:srgbClr val="FF0000"/>
                </a:solidFill>
                <a:latin typeface="Calibri"/>
              </a:rPr>
              <a:t>l’insieme delle tecnologie atte a elaborare e trasmettere le informazioni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it-IT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1" strike="noStrike" spc="-1">
                <a:solidFill>
                  <a:srgbClr val="000000"/>
                </a:solidFill>
                <a:latin typeface="Calibri Light"/>
              </a:rPr>
              <a:t>Social Networking (siti di reti sociali)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Quando si parla di </a:t>
            </a:r>
            <a:r>
              <a:rPr lang="it-IT" sz="2800" b="1" strike="noStrike" spc="-1">
                <a:solidFill>
                  <a:srgbClr val="FF0000"/>
                </a:solidFill>
                <a:latin typeface="Calibri"/>
              </a:rPr>
              <a:t>comunità virtuale 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si intende un certo numero di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persone che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, tramite internet,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si incontrano virtualmente 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sul Web per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chiacchierare, dibattere su un medesimo argomento, giocare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, ecc… </a:t>
            </a:r>
            <a:endParaRPr lang="it-IT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Spesso nei forum è prevista la figura del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moderatore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, che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vigila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sul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rispetto delle regole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, intervenendo , se necessario, con la rimozione di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post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, chiusura di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topic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(argomento), oppure per interporsi in una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thread(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discussione) o, ancora, per ristabilire i toni di una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flame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(discussione con espressioni eccessive).</a:t>
            </a:r>
            <a:endParaRPr lang="it-IT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 dir="vert"/>
      </p:transition>
    </mc:Choice>
    <mc:Fallback xmlns:p15="http://schemas.microsoft.com/office/powerpoint/2012/main" xmlns="">
      <p:transition spd="slow">
        <p:checker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1" strike="noStrike" spc="-1">
                <a:solidFill>
                  <a:srgbClr val="000000"/>
                </a:solidFill>
                <a:latin typeface="Calibri Light"/>
              </a:rPr>
              <a:t>Cloud Computing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Il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Cloud Computing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, traducibile come «nuvola informatica», è un insieme di tecnologie atte ad erogare servizi di diversa tipologia, cime per esempio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l’archiviazione di dati, l’uso di applicazioni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, ecc..</a:t>
            </a:r>
            <a:endParaRPr lang="it-IT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Il cloud computing offre vantaggi economici in quanto evita all’azienda l’assunzione di personale qualificato a gestire strutture hardware, consentendo di non doversi occupare di aggiornamenti o manutenzioni.</a:t>
            </a:r>
            <a:endParaRPr lang="it-IT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Un esempio di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cloud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che si concretizza con la possibilità di memorizzare i propri file online (cloud storage) è il servizio offerto da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Dropbox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che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permette l’archiviazione e la sincronizzazione automatica di file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it-IT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76000" y="2392920"/>
            <a:ext cx="10972080" cy="1567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 dirty="0">
                <a:latin typeface="Arial"/>
              </a:rPr>
              <a:t>Iris Roberta </a:t>
            </a:r>
            <a:r>
              <a:rPr lang="it-IT" sz="4400" b="0" strike="noStrike" spc="-1">
                <a:latin typeface="Arial"/>
              </a:rPr>
              <a:t>Maiello </a:t>
            </a:r>
            <a:endParaRPr lang="it-IT" sz="4400" b="0" strike="noStrike" spc="-1" smtClean="0">
              <a:latin typeface="Arial"/>
            </a:endParaRPr>
          </a:p>
          <a:p>
            <a:pPr algn="ctr"/>
            <a:r>
              <a:rPr lang="it-IT" sz="4400" b="0" strike="noStrike" spc="-1" smtClean="0">
                <a:latin typeface="Arial"/>
              </a:rPr>
              <a:t>II </a:t>
            </a:r>
            <a:r>
              <a:rPr lang="it-IT" sz="4400" b="0" strike="noStrike" spc="-1" dirty="0">
                <a:latin typeface="Arial"/>
              </a:rPr>
              <a:t>D AFM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1" strike="noStrike" spc="-1">
                <a:solidFill>
                  <a:srgbClr val="000000"/>
                </a:solidFill>
                <a:latin typeface="Calibri Light"/>
              </a:rPr>
              <a:t>Le forme di comunicazione elettronica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655200" y="2655360"/>
            <a:ext cx="10514880" cy="39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9500" lnSpcReduction="100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SMS (Short message service)</a:t>
            </a:r>
            <a:endParaRPr lang="it-IT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Posta elettronica</a:t>
            </a:r>
            <a:endParaRPr lang="it-IT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IM(Instant messaging)</a:t>
            </a:r>
            <a:endParaRPr lang="it-IT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VoIP</a:t>
            </a:r>
            <a:endParaRPr lang="it-IT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Feed RSS</a:t>
            </a:r>
            <a:endParaRPr lang="it-IT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Blog</a:t>
            </a:r>
            <a:endParaRPr lang="it-IT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Podcast</a:t>
            </a:r>
            <a:endParaRPr lang="it-IT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Social Networking</a:t>
            </a:r>
            <a:endParaRPr lang="it-IT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Cloud computing</a:t>
            </a:r>
            <a:endParaRPr lang="it-IT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it-IT" sz="2800" b="0" strike="noStrike" spc="-1"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838080" y="1690560"/>
            <a:ext cx="1012356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La diffusione di Internet, ha contribuito allo sviluppo di </a:t>
            </a:r>
            <a:r>
              <a:rPr lang="it-IT" sz="2000" b="1" strike="noStrike" spc="-1">
                <a:solidFill>
                  <a:srgbClr val="FF0000"/>
                </a:solidFill>
                <a:latin typeface="Calibri"/>
                <a:ea typeface="DejaVu Sans"/>
              </a:rPr>
              <a:t>diverse modalità di comunicazione</a:t>
            </a:r>
            <a:r>
              <a:rPr lang="it-IT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, </a:t>
            </a: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come:</a:t>
            </a:r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d"/>
      </p:transition>
    </mc:Choice>
    <mc:Fallback xmlns:p15="http://schemas.microsoft.com/office/powerpoint/2012/main" xmlns="">
      <p:transition spd="slow">
        <p:pull dir="d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838080" y="365040"/>
            <a:ext cx="10514880" cy="93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1" strike="noStrike" spc="-1">
                <a:solidFill>
                  <a:srgbClr val="000000"/>
                </a:solidFill>
                <a:latin typeface="Calibri Light"/>
              </a:rPr>
              <a:t>SMS (short message service)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746640" y="1818720"/>
            <a:ext cx="10514880" cy="301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Con il termine </a:t>
            </a:r>
            <a:r>
              <a:rPr lang="it-IT" sz="2400" b="0" strike="noStrike" spc="-1">
                <a:solidFill>
                  <a:srgbClr val="FF0000"/>
                </a:solidFill>
                <a:latin typeface="Calibri"/>
              </a:rPr>
              <a:t>SMS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 si intende un </a:t>
            </a:r>
            <a:r>
              <a:rPr lang="it-IT" sz="2400" b="0" strike="noStrike" spc="-1">
                <a:solidFill>
                  <a:srgbClr val="FF0000"/>
                </a:solidFill>
                <a:latin typeface="Calibri"/>
              </a:rPr>
              <a:t>breve messaggio di testo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inviato, in  genere, da un telefono cellulare ad un altro. Esempi di operatori di telefonia mobile sono: Wind, Tim, vodafone,ecc.. Tali operatori offrono la possibilità di inviare messaggi ai cellulari anche dai loro siti web, di conseguenza anche da pc. </a:t>
            </a:r>
            <a:endParaRPr lang="it-IT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Gli </a:t>
            </a:r>
            <a:r>
              <a:rPr lang="it-IT" sz="2400" b="0" strike="noStrike" spc="-1">
                <a:solidFill>
                  <a:srgbClr val="FF0000"/>
                </a:solidFill>
                <a:latin typeface="Calibri"/>
              </a:rPr>
              <a:t>sms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 costituiscono una </a:t>
            </a:r>
            <a:r>
              <a:rPr lang="it-IT" sz="2400" b="0" strike="noStrike" spc="-1">
                <a:solidFill>
                  <a:srgbClr val="FF0000"/>
                </a:solidFill>
                <a:latin typeface="Calibri"/>
              </a:rPr>
              <a:t>forma di comunicazione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asincronica e </a:t>
            </a:r>
            <a:r>
              <a:rPr lang="it-IT" sz="2400" b="0" strike="noStrike" spc="-1">
                <a:solidFill>
                  <a:srgbClr val="FF0000"/>
                </a:solidFill>
                <a:latin typeface="Calibri"/>
              </a:rPr>
              <a:t>economica.</a:t>
            </a:r>
            <a:endParaRPr lang="it-IT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94360" y="751320"/>
            <a:ext cx="10514880" cy="93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4400" b="1" strike="noStrike" spc="-1">
                <a:solidFill>
                  <a:srgbClr val="000000"/>
                </a:solidFill>
                <a:latin typeface="Calibri Light"/>
                <a:ea typeface="DejaVu Sans"/>
              </a:rPr>
              <a:t>Posta elettronica (E-mail)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94360" y="2207160"/>
            <a:ext cx="10514880" cy="244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Con il termine </a:t>
            </a:r>
            <a:r>
              <a:rPr lang="it-IT" sz="2400" b="0" strike="noStrike" spc="-1">
                <a:solidFill>
                  <a:srgbClr val="FF0000"/>
                </a:solidFill>
                <a:latin typeface="Calibri"/>
                <a:ea typeface="DejaVu Sans"/>
              </a:rPr>
              <a:t>posta elettronica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, si intende, un servizio internet che </a:t>
            </a:r>
            <a:r>
              <a:rPr lang="it-IT" sz="2400" b="0" strike="noStrike" spc="-1">
                <a:solidFill>
                  <a:srgbClr val="FF0000"/>
                </a:solidFill>
                <a:latin typeface="Calibri"/>
                <a:ea typeface="DejaVu Sans"/>
              </a:rPr>
              <a:t>consente l’invio o la ricezione di messaggi </a:t>
            </a: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e che costituisce uno strumento utile sia per lo scambio di comunicazioni, sia per l’invio di file di vario tipo, anche multimediali. </a:t>
            </a:r>
            <a:endParaRPr lang="it-IT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Per utilizzarla è necessario avere un computer in grado di collegarsi a internet e ovviamente una propria casella di posta elettronica.</a:t>
            </a:r>
            <a:endParaRPr lang="it-IT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:p15="http://schemas.microsoft.com/office/powerpoint/2012/main" xmlns="">
      <p:transition spd="slow">
        <p:wedg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393360" y="644400"/>
            <a:ext cx="6161400" cy="85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4400" b="1" strike="noStrike" spc="-1">
                <a:solidFill>
                  <a:srgbClr val="000000"/>
                </a:solidFill>
                <a:latin typeface="Calibri Light"/>
                <a:ea typeface="DejaVu Sans"/>
              </a:rPr>
              <a:t>IM (Instant messaging)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31640" y="1985760"/>
            <a:ext cx="10514880" cy="31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La </a:t>
            </a:r>
            <a:r>
              <a:rPr lang="it-IT" sz="2000" b="0" strike="noStrike" spc="-1">
                <a:solidFill>
                  <a:srgbClr val="FF0000"/>
                </a:solidFill>
                <a:latin typeface="Calibri"/>
                <a:ea typeface="DejaVu Sans"/>
              </a:rPr>
              <a:t>messagistica istantanea</a:t>
            </a: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o </a:t>
            </a:r>
            <a:r>
              <a:rPr lang="it-IT" sz="2000" b="0" strike="noStrike" spc="-1">
                <a:solidFill>
                  <a:srgbClr val="FF0000"/>
                </a:solidFill>
                <a:latin typeface="Calibri"/>
                <a:ea typeface="DejaVu Sans"/>
              </a:rPr>
              <a:t>IM</a:t>
            </a: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(Instant messaging) è un </a:t>
            </a:r>
            <a:r>
              <a:rPr lang="it-IT" sz="2000" b="0" strike="noStrike" spc="-1">
                <a:solidFill>
                  <a:srgbClr val="FF0000"/>
                </a:solidFill>
                <a:latin typeface="Calibri"/>
                <a:ea typeface="DejaVu Sans"/>
              </a:rPr>
              <a:t>sistema di comunicazione </a:t>
            </a: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che permette, a due utenti connessi in rete, lo </a:t>
            </a:r>
            <a:r>
              <a:rPr lang="it-IT" sz="2000" b="0" strike="noStrike" spc="-1">
                <a:solidFill>
                  <a:srgbClr val="FF0000"/>
                </a:solidFill>
                <a:latin typeface="Calibri"/>
                <a:ea typeface="DejaVu Sans"/>
              </a:rPr>
              <a:t>scambio in tempo reale di brevi messaggi</a:t>
            </a: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Programmi di messaggistica istantanea, possono essere: Yahoo, Messenger, Windows live messenger, Skype, eccc.. Questi programmi, inoltre, consentono anche lo </a:t>
            </a:r>
            <a:r>
              <a:rPr lang="it-IT" sz="2000" b="0" strike="noStrike" spc="-1">
                <a:solidFill>
                  <a:srgbClr val="FF0000"/>
                </a:solidFill>
                <a:latin typeface="Calibri"/>
                <a:ea typeface="DejaVu Sans"/>
              </a:rPr>
              <a:t>scambio di file o flussi di  streaming </a:t>
            </a: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(audio e video in tempo reale), dando vita alla cosiddetta </a:t>
            </a:r>
            <a:r>
              <a:rPr lang="it-IT" sz="2000" b="1" strike="noStrike" spc="-1">
                <a:solidFill>
                  <a:srgbClr val="FF0000"/>
                </a:solidFill>
                <a:latin typeface="Calibri"/>
                <a:ea typeface="DejaVu Sans"/>
              </a:rPr>
              <a:t>Community</a:t>
            </a: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, una comunità, appunto, virtuale.</a:t>
            </a:r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:p15="http://schemas.microsoft.com/office/powerpoint/2012/main" xmlns="">
      <p:transition spd="slow">
        <p:wheel spokes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33520" y="238680"/>
            <a:ext cx="10514880" cy="88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1" strike="noStrike" spc="-1">
                <a:solidFill>
                  <a:srgbClr val="000000"/>
                </a:solidFill>
                <a:latin typeface="Calibri Light"/>
              </a:rPr>
              <a:t>VoIP(Voice over Internet Protocol)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533520" y="1824480"/>
            <a:ext cx="10514880" cy="297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Con L’acronimo </a:t>
            </a:r>
            <a:r>
              <a:rPr lang="it-IT" sz="2800" b="1" strike="noStrike" spc="-1">
                <a:solidFill>
                  <a:srgbClr val="FF0000"/>
                </a:solidFill>
                <a:latin typeface="Calibri"/>
              </a:rPr>
              <a:t>VoIP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(Voice over Internet Protocol, ovvero «voce attraverso il protocollo Internet») si indica una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tecnologia che consente di effettuare una conversazione telefonica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senza servirsi delle reti PSTN, ma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avvalendosi della connessione a Internet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(o altra rete privata) che utilizza il protocollo IP. Alcuni software VoIP offrono anche ulteriori servizi quali SMS, Instant messaging, videochiamate, trasferimento di file, ecc…</a:t>
            </a:r>
            <a:endParaRPr lang="it-IT" sz="2800" b="0" strike="noStrike" spc="-1">
              <a:latin typeface="Arial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838080" y="365040"/>
            <a:ext cx="10514880" cy="84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1" strike="noStrike" spc="-1">
                <a:solidFill>
                  <a:srgbClr val="000000"/>
                </a:solidFill>
                <a:latin typeface="Calibri Light"/>
              </a:rPr>
              <a:t>Feed RSS (Really Simple Syndacation)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767160" y="2008440"/>
            <a:ext cx="10514880" cy="323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Un </a:t>
            </a:r>
            <a:r>
              <a:rPr lang="it-IT" sz="2800" b="1" strike="noStrike" spc="-1">
                <a:solidFill>
                  <a:srgbClr val="FF0000"/>
                </a:solidFill>
                <a:latin typeface="Calibri"/>
              </a:rPr>
              <a:t>Feed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è una sorta di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canale informativo preferenziale 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che rileva automaticamente le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nuove notizie presenti 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in un sito e le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comunica in tempo reale all’utente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che lo ha sottoscritto ogniqualvolta si connette a Internet. La tecnologia utilizzata per creare un feed e rilevarne la sua presenza in un sito o in un blog è detta </a:t>
            </a:r>
            <a:r>
              <a:rPr lang="it-IT" sz="2800" b="1" strike="noStrike" spc="-1">
                <a:solidFill>
                  <a:srgbClr val="FF0000"/>
                </a:solidFill>
                <a:latin typeface="Calibri"/>
              </a:rPr>
              <a:t>RSS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(Really Simple Syndacation).</a:t>
            </a:r>
            <a:endParaRPr lang="it-IT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In genere i browser Web integrano programmi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feed reader 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in grado di ricercare e recuperare i nuovi testi pubblicati sui siti dei quali si è sottoscritto il feed.</a:t>
            </a:r>
            <a:endParaRPr lang="it-IT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1" strike="noStrike" spc="-1">
                <a:solidFill>
                  <a:srgbClr val="000000"/>
                </a:solidFill>
                <a:latin typeface="Calibri Light"/>
              </a:rPr>
              <a:t>Blog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757080" y="155124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Il termine </a:t>
            </a:r>
            <a:r>
              <a:rPr lang="it-IT" sz="2800" b="1" strike="noStrike" spc="-1">
                <a:solidFill>
                  <a:srgbClr val="FF0000"/>
                </a:solidFill>
                <a:latin typeface="Calibri"/>
              </a:rPr>
              <a:t>blog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nasce dalla contrazione delle parole web-log che, letteralmente, hanno il significato di «traccia su rete». Si tratta di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una o più pagine web (o di un sito) create e generate dall’utente 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(blogger) attraverso un programma di pubblicazione guidata, in cui egli pubblica i propri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pensieri, aneddoti, opinini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, che danno origina d una sorta di diario personale. I blog vengono classificati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in base al contenuto 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pubblicato, infatti esistono: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blog personali, blog di attualità, blog tematici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, ecc…</a:t>
            </a:r>
            <a:endParaRPr lang="it-IT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1" strike="noStrike" spc="-1">
                <a:solidFill>
                  <a:srgbClr val="000000"/>
                </a:solidFill>
                <a:latin typeface="Calibri Light"/>
              </a:rPr>
              <a:t>Podcast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Con il termine </a:t>
            </a:r>
            <a:r>
              <a:rPr lang="it-IT" sz="2800" b="1" strike="noStrike" spc="-1">
                <a:solidFill>
                  <a:srgbClr val="FF0000"/>
                </a:solidFill>
                <a:latin typeface="Calibri"/>
              </a:rPr>
              <a:t>podcast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si intende un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file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, solitamente audio o video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compresso 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(come per esempio MP3 o MP4), disponibile su un sito a cui l’utente si è «Abbonato»,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che viene scaricato in automatico 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da Internet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nel PC o in un altro dispositivo connesso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it-IT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Molti siti 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di emittenti radiofoniche o televisive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rendono disponibili 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i propri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podcast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 che, una volta scaricati e  memorizzati nell’eleboratore,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possono essere ascoltati 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o visti anche offline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nelle modalità </a:t>
            </a: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e </a:t>
            </a:r>
            <a:r>
              <a:rPr lang="it-IT" sz="2800" b="0" strike="noStrike" spc="-1">
                <a:solidFill>
                  <a:srgbClr val="FF0000"/>
                </a:solidFill>
                <a:latin typeface="Calibri"/>
              </a:rPr>
              <a:t>tempi che ognuno desidera.</a:t>
            </a:r>
            <a:endParaRPr lang="it-IT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905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DejaVu Sans</vt:lpstr>
      <vt:lpstr>Symbol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</dc:title>
  <dc:subject/>
  <dc:creator>nicolamaie@outlook.com</dc:creator>
  <dc:description/>
  <cp:lastModifiedBy>Campisi Antonina</cp:lastModifiedBy>
  <cp:revision>11</cp:revision>
  <dcterms:created xsi:type="dcterms:W3CDTF">2019-10-21T20:12:52Z</dcterms:created>
  <dcterms:modified xsi:type="dcterms:W3CDTF">2020-06-11T13:23:24Z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